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24"/>
  </p:notesMasterIdLst>
  <p:sldIdLst>
    <p:sldId id="256" r:id="rId5"/>
    <p:sldId id="4196" r:id="rId6"/>
    <p:sldId id="4197" r:id="rId7"/>
    <p:sldId id="262" r:id="rId8"/>
    <p:sldId id="263" r:id="rId9"/>
    <p:sldId id="264" r:id="rId10"/>
    <p:sldId id="265" r:id="rId11"/>
    <p:sldId id="266" r:id="rId12"/>
    <p:sldId id="4193" r:id="rId13"/>
    <p:sldId id="3386" r:id="rId14"/>
    <p:sldId id="4172" r:id="rId15"/>
    <p:sldId id="4106" r:id="rId16"/>
    <p:sldId id="4175" r:id="rId17"/>
    <p:sldId id="4186" r:id="rId18"/>
    <p:sldId id="379" r:id="rId19"/>
    <p:sldId id="380" r:id="rId20"/>
    <p:sldId id="381" r:id="rId21"/>
    <p:sldId id="382" r:id="rId22"/>
    <p:sldId id="4194" r:id="rId23"/>
  </p:sldIdLst>
  <p:sldSz cx="9144000" cy="5143500" type="screen16x9"/>
  <p:notesSz cx="6858000" cy="1762125"/>
  <p:embeddedFontLst>
    <p:embeddedFont>
      <p:font typeface="Calibri" panose="020F0502020204030204" pitchFamily="34" charset="0"/>
      <p:regular r:id="rId25"/>
      <p:bold r:id="rId26"/>
      <p:italic r:id="rId27"/>
      <p:boldItalic r:id="rId28"/>
    </p:embeddedFont>
    <p:embeddedFont>
      <p:font typeface="Open Sans Light" panose="020B0306030504020204" pitchFamily="34" charset="0"/>
      <p:regular r:id="rId29"/>
      <p:bold r:id="rId30"/>
      <p:italic r:id="rId31"/>
      <p:boldItalic r:id="rId32"/>
    </p:embeddedFont>
    <p:embeddedFont>
      <p:font typeface="PT Sans" panose="020B0503020203020204" pitchFamily="34" charset="77"/>
      <p:bold r:id="rId33"/>
      <p:boldItalic r:id="rId34"/>
    </p:embeddedFont>
    <p:embeddedFont>
      <p:font typeface="Quattrocento Sans" panose="020B0502050000020003"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Segoe UI Historic" panose="020B0502040204020203" pitchFamily="3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66A"/>
    <a:srgbClr val="1B2642"/>
    <a:srgbClr val="2D3F50"/>
    <a:srgbClr val="892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BB400-2C5B-6146-B663-9B3DD9DC8CAA}" v="29" dt="2020-03-11T21:22:07.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85170"/>
  </p:normalViewPr>
  <p:slideViewPr>
    <p:cSldViewPr snapToGrid="0" snapToObjects="1">
      <p:cViewPr varScale="1">
        <p:scale>
          <a:sx n="144" d="100"/>
          <a:sy n="144" d="100"/>
        </p:scale>
        <p:origin x="164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3D9DDA-2CA4-A840-A51B-4674AABEE742}"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652688A3-9F2B-2B4D-A0CC-7FCFBBCBA9E3}">
      <dgm:prSet phldrT="[Text]" custT="1"/>
      <dgm:spPr/>
      <dgm:t>
        <a:bodyPr/>
        <a:lstStyle/>
        <a:p>
          <a:r>
            <a:rPr lang="en-US" sz="2000" b="1">
              <a:latin typeface="Roboto" panose="02000000000000000000" pitchFamily="2" charset="0"/>
              <a:ea typeface="Roboto" panose="02000000000000000000" pitchFamily="2" charset="0"/>
              <a:cs typeface="Roboto" panose="02000000000000000000" pitchFamily="2" charset="0"/>
            </a:rPr>
            <a:t>Inform</a:t>
          </a:r>
        </a:p>
        <a:p>
          <a:r>
            <a:rPr lang="en-US" sz="1600">
              <a:latin typeface="Roboto" panose="02000000000000000000" pitchFamily="2" charset="0"/>
              <a:ea typeface="Roboto" panose="02000000000000000000" pitchFamily="2" charset="0"/>
              <a:cs typeface="Roboto" panose="02000000000000000000" pitchFamily="2" charset="0"/>
            </a:rPr>
            <a:t>Visibility &amp; Allocation</a:t>
          </a:r>
        </a:p>
      </dgm:t>
    </dgm:pt>
    <dgm:pt modelId="{A8B283EB-65AE-7D49-B179-E661D80F30F7}" type="parTrans" cxnId="{DB6716B6-FFC6-F940-B46B-2C6AB4235B2B}">
      <dgm:prSet/>
      <dgm:spPr/>
      <dgm:t>
        <a:bodyPr/>
        <a:lstStyle/>
        <a:p>
          <a:endParaRPr lang="en-US"/>
        </a:p>
      </dgm:t>
    </dgm:pt>
    <dgm:pt modelId="{1D9E1370-3088-7344-B1E1-5F4624B00C13}" type="sibTrans" cxnId="{DB6716B6-FFC6-F940-B46B-2C6AB4235B2B}">
      <dgm:prSet/>
      <dgm:spPr/>
      <dgm:t>
        <a:bodyPr/>
        <a:lstStyle/>
        <a:p>
          <a:endParaRPr lang="en-US"/>
        </a:p>
      </dgm:t>
    </dgm:pt>
    <dgm:pt modelId="{B9564570-CC57-9543-8E1A-EA6E619C0575}">
      <dgm:prSet phldrT="[Text]" custT="1"/>
      <dgm:spPr>
        <a:solidFill>
          <a:schemeClr val="accent4"/>
        </a:solidFill>
      </dgm:spPr>
      <dgm:t>
        <a:bodyPr/>
        <a:lstStyle/>
        <a:p>
          <a:r>
            <a:rPr lang="en-US" sz="2000" b="1">
              <a:latin typeface="Roboto" panose="02000000000000000000" pitchFamily="2" charset="0"/>
              <a:ea typeface="Roboto" panose="02000000000000000000" pitchFamily="2" charset="0"/>
              <a:cs typeface="Roboto" panose="02000000000000000000" pitchFamily="2" charset="0"/>
            </a:rPr>
            <a:t>Optimize</a:t>
          </a:r>
          <a:endParaRPr lang="en-US" sz="2100" b="1">
            <a:latin typeface="Roboto" panose="02000000000000000000" pitchFamily="2" charset="0"/>
            <a:ea typeface="Roboto" panose="02000000000000000000" pitchFamily="2" charset="0"/>
            <a:cs typeface="Roboto" panose="02000000000000000000" pitchFamily="2" charset="0"/>
          </a:endParaRPr>
        </a:p>
        <a:p>
          <a:r>
            <a:rPr lang="en-US" sz="1400">
              <a:latin typeface="Roboto" panose="02000000000000000000" pitchFamily="2" charset="0"/>
              <a:ea typeface="Roboto" panose="02000000000000000000" pitchFamily="2" charset="0"/>
              <a:cs typeface="Roboto" panose="02000000000000000000" pitchFamily="2" charset="0"/>
            </a:rPr>
            <a:t>Utilization &amp; Rate</a:t>
          </a:r>
        </a:p>
        <a:p>
          <a:r>
            <a:rPr lang="en-US" sz="1400">
              <a:latin typeface="Roboto" panose="02000000000000000000" pitchFamily="2" charset="0"/>
              <a:ea typeface="Roboto" panose="02000000000000000000" pitchFamily="2" charset="0"/>
              <a:cs typeface="Roboto" panose="02000000000000000000" pitchFamily="2" charset="0"/>
            </a:rPr>
            <a:t>Opportunities</a:t>
          </a:r>
        </a:p>
      </dgm:t>
    </dgm:pt>
    <dgm:pt modelId="{CF22B2A8-C3A0-3B48-8F05-EE5A127142C0}" type="parTrans" cxnId="{D08D857D-71F3-7640-8197-2C48D1B8CB27}">
      <dgm:prSet/>
      <dgm:spPr/>
      <dgm:t>
        <a:bodyPr/>
        <a:lstStyle/>
        <a:p>
          <a:endParaRPr lang="en-US"/>
        </a:p>
      </dgm:t>
    </dgm:pt>
    <dgm:pt modelId="{EA3A58DF-72EB-8540-B414-48E2BC8D7D44}" type="sibTrans" cxnId="{D08D857D-71F3-7640-8197-2C48D1B8CB27}">
      <dgm:prSet/>
      <dgm:spPr/>
      <dgm:t>
        <a:bodyPr/>
        <a:lstStyle/>
        <a:p>
          <a:endParaRPr lang="en-US"/>
        </a:p>
      </dgm:t>
    </dgm:pt>
    <dgm:pt modelId="{56112191-DDC8-AA46-BE7B-526EB12A8610}">
      <dgm:prSet phldrT="[Text]" custT="1"/>
      <dgm:spPr>
        <a:solidFill>
          <a:schemeClr val="accent5"/>
        </a:solidFill>
      </dgm:spPr>
      <dgm:t>
        <a:bodyPr/>
        <a:lstStyle/>
        <a:p>
          <a:r>
            <a:rPr lang="en-US" sz="2000" b="1">
              <a:latin typeface="Roboto" panose="02000000000000000000" pitchFamily="2" charset="0"/>
              <a:ea typeface="Roboto" panose="02000000000000000000" pitchFamily="2" charset="0"/>
              <a:cs typeface="Roboto" panose="02000000000000000000" pitchFamily="2" charset="0"/>
            </a:rPr>
            <a:t>Operate</a:t>
          </a:r>
        </a:p>
        <a:p>
          <a:r>
            <a:rPr lang="en-US" sz="1400">
              <a:latin typeface="Roboto" panose="02000000000000000000" pitchFamily="2" charset="0"/>
              <a:ea typeface="Roboto" panose="02000000000000000000" pitchFamily="2" charset="0"/>
              <a:cs typeface="Roboto" panose="02000000000000000000" pitchFamily="2" charset="0"/>
            </a:rPr>
            <a:t>Continuous Improvement &amp; Operations</a:t>
          </a:r>
        </a:p>
      </dgm:t>
    </dgm:pt>
    <dgm:pt modelId="{F4335823-5B42-2449-8F38-2B494A699506}" type="parTrans" cxnId="{529815DC-8D27-B241-AA89-D6D890AD0E64}">
      <dgm:prSet/>
      <dgm:spPr/>
      <dgm:t>
        <a:bodyPr/>
        <a:lstStyle/>
        <a:p>
          <a:endParaRPr lang="en-US"/>
        </a:p>
      </dgm:t>
    </dgm:pt>
    <dgm:pt modelId="{76E4BECB-159D-7445-AFDF-BF76C08A4B25}" type="sibTrans" cxnId="{529815DC-8D27-B241-AA89-D6D890AD0E64}">
      <dgm:prSet/>
      <dgm:spPr/>
      <dgm:t>
        <a:bodyPr/>
        <a:lstStyle/>
        <a:p>
          <a:endParaRPr lang="en-US"/>
        </a:p>
      </dgm:t>
    </dgm:pt>
    <dgm:pt modelId="{5453F1A7-0523-7A46-9BD7-1978A576AF6A}" type="pres">
      <dgm:prSet presAssocID="{FD3D9DDA-2CA4-A840-A51B-4674AABEE742}" presName="cycle" presStyleCnt="0">
        <dgm:presLayoutVars>
          <dgm:dir/>
          <dgm:resizeHandles val="exact"/>
        </dgm:presLayoutVars>
      </dgm:prSet>
      <dgm:spPr/>
    </dgm:pt>
    <dgm:pt modelId="{5DAFCE4B-D82C-CF4B-97FB-E6A28E54EA8F}" type="pres">
      <dgm:prSet presAssocID="{652688A3-9F2B-2B4D-A0CC-7FCFBBCBA9E3}" presName="node" presStyleLbl="node1" presStyleIdx="0" presStyleCnt="3">
        <dgm:presLayoutVars>
          <dgm:bulletEnabled val="1"/>
        </dgm:presLayoutVars>
      </dgm:prSet>
      <dgm:spPr/>
    </dgm:pt>
    <dgm:pt modelId="{79DCC9F8-9B20-0949-9314-0CCC9ED48643}" type="pres">
      <dgm:prSet presAssocID="{1D9E1370-3088-7344-B1E1-5F4624B00C13}" presName="sibTrans" presStyleLbl="sibTrans2D1" presStyleIdx="0" presStyleCnt="3"/>
      <dgm:spPr/>
    </dgm:pt>
    <dgm:pt modelId="{BB22D0F0-8666-AE4B-B7D0-0EFF5A12143C}" type="pres">
      <dgm:prSet presAssocID="{1D9E1370-3088-7344-B1E1-5F4624B00C13}" presName="connectorText" presStyleLbl="sibTrans2D1" presStyleIdx="0" presStyleCnt="3"/>
      <dgm:spPr/>
    </dgm:pt>
    <dgm:pt modelId="{DB51313F-2DA9-A64A-A2E6-7CF4B9D82B23}" type="pres">
      <dgm:prSet presAssocID="{B9564570-CC57-9543-8E1A-EA6E619C0575}" presName="node" presStyleLbl="node1" presStyleIdx="1" presStyleCnt="3">
        <dgm:presLayoutVars>
          <dgm:bulletEnabled val="1"/>
        </dgm:presLayoutVars>
      </dgm:prSet>
      <dgm:spPr/>
    </dgm:pt>
    <dgm:pt modelId="{9CD5BE7D-AD69-E34D-9528-2692BEE18C1C}" type="pres">
      <dgm:prSet presAssocID="{EA3A58DF-72EB-8540-B414-48E2BC8D7D44}" presName="sibTrans" presStyleLbl="sibTrans2D1" presStyleIdx="1" presStyleCnt="3"/>
      <dgm:spPr/>
    </dgm:pt>
    <dgm:pt modelId="{DC39AF1B-2FC6-6549-87C8-6607A2816529}" type="pres">
      <dgm:prSet presAssocID="{EA3A58DF-72EB-8540-B414-48E2BC8D7D44}" presName="connectorText" presStyleLbl="sibTrans2D1" presStyleIdx="1" presStyleCnt="3"/>
      <dgm:spPr/>
    </dgm:pt>
    <dgm:pt modelId="{90BEF1D9-7FD6-E241-94CA-C265E45240E8}" type="pres">
      <dgm:prSet presAssocID="{56112191-DDC8-AA46-BE7B-526EB12A8610}" presName="node" presStyleLbl="node1" presStyleIdx="2" presStyleCnt="3">
        <dgm:presLayoutVars>
          <dgm:bulletEnabled val="1"/>
        </dgm:presLayoutVars>
      </dgm:prSet>
      <dgm:spPr/>
    </dgm:pt>
    <dgm:pt modelId="{2E20477E-5956-1142-934D-B1CBA2A0FC46}" type="pres">
      <dgm:prSet presAssocID="{76E4BECB-159D-7445-AFDF-BF76C08A4B25}" presName="sibTrans" presStyleLbl="sibTrans2D1" presStyleIdx="2" presStyleCnt="3"/>
      <dgm:spPr/>
    </dgm:pt>
    <dgm:pt modelId="{13E528AE-D492-FC4F-BEB4-0DED8D51504B}" type="pres">
      <dgm:prSet presAssocID="{76E4BECB-159D-7445-AFDF-BF76C08A4B25}" presName="connectorText" presStyleLbl="sibTrans2D1" presStyleIdx="2" presStyleCnt="3"/>
      <dgm:spPr/>
    </dgm:pt>
  </dgm:ptLst>
  <dgm:cxnLst>
    <dgm:cxn modelId="{D7A33A16-0D90-094C-86A6-05F3AAC57955}" type="presOf" srcId="{EA3A58DF-72EB-8540-B414-48E2BC8D7D44}" destId="{9CD5BE7D-AD69-E34D-9528-2692BEE18C1C}" srcOrd="0" destOrd="0" presId="urn:microsoft.com/office/officeart/2005/8/layout/cycle2"/>
    <dgm:cxn modelId="{F9F4B545-69D5-F44F-8C2D-84A28ABD5127}" type="presOf" srcId="{56112191-DDC8-AA46-BE7B-526EB12A8610}" destId="{90BEF1D9-7FD6-E241-94CA-C265E45240E8}" srcOrd="0" destOrd="0" presId="urn:microsoft.com/office/officeart/2005/8/layout/cycle2"/>
    <dgm:cxn modelId="{2BE7955E-66D6-5045-B169-C9A0278F75B9}" type="presOf" srcId="{EA3A58DF-72EB-8540-B414-48E2BC8D7D44}" destId="{DC39AF1B-2FC6-6549-87C8-6607A2816529}" srcOrd="1" destOrd="0" presId="urn:microsoft.com/office/officeart/2005/8/layout/cycle2"/>
    <dgm:cxn modelId="{02863164-A88B-5E4B-B8F1-B46B2BAFCB5A}" type="presOf" srcId="{1D9E1370-3088-7344-B1E1-5F4624B00C13}" destId="{BB22D0F0-8666-AE4B-B7D0-0EFF5A12143C}" srcOrd="1" destOrd="0" presId="urn:microsoft.com/office/officeart/2005/8/layout/cycle2"/>
    <dgm:cxn modelId="{951B0A6B-6FFB-9D45-A668-7734BB75052B}" type="presOf" srcId="{652688A3-9F2B-2B4D-A0CC-7FCFBBCBA9E3}" destId="{5DAFCE4B-D82C-CF4B-97FB-E6A28E54EA8F}" srcOrd="0" destOrd="0" presId="urn:microsoft.com/office/officeart/2005/8/layout/cycle2"/>
    <dgm:cxn modelId="{D08D857D-71F3-7640-8197-2C48D1B8CB27}" srcId="{FD3D9DDA-2CA4-A840-A51B-4674AABEE742}" destId="{B9564570-CC57-9543-8E1A-EA6E619C0575}" srcOrd="1" destOrd="0" parTransId="{CF22B2A8-C3A0-3B48-8F05-EE5A127142C0}" sibTransId="{EA3A58DF-72EB-8540-B414-48E2BC8D7D44}"/>
    <dgm:cxn modelId="{CF28B9A6-ECA7-FD49-9F62-8231BBEFD4DC}" type="presOf" srcId="{FD3D9DDA-2CA4-A840-A51B-4674AABEE742}" destId="{5453F1A7-0523-7A46-9BD7-1978A576AF6A}" srcOrd="0" destOrd="0" presId="urn:microsoft.com/office/officeart/2005/8/layout/cycle2"/>
    <dgm:cxn modelId="{7BF22CAE-85D0-D64D-8224-B0F0B90663DC}" type="presOf" srcId="{1D9E1370-3088-7344-B1E1-5F4624B00C13}" destId="{79DCC9F8-9B20-0949-9314-0CCC9ED48643}" srcOrd="0" destOrd="0" presId="urn:microsoft.com/office/officeart/2005/8/layout/cycle2"/>
    <dgm:cxn modelId="{BBA390AF-B8A9-5341-9502-A98DC5F7DCDD}" type="presOf" srcId="{B9564570-CC57-9543-8E1A-EA6E619C0575}" destId="{DB51313F-2DA9-A64A-A2E6-7CF4B9D82B23}" srcOrd="0" destOrd="0" presId="urn:microsoft.com/office/officeart/2005/8/layout/cycle2"/>
    <dgm:cxn modelId="{F738F6B3-E9B4-B54B-BEF4-A7D131EB305E}" type="presOf" srcId="{76E4BECB-159D-7445-AFDF-BF76C08A4B25}" destId="{2E20477E-5956-1142-934D-B1CBA2A0FC46}" srcOrd="0" destOrd="0" presId="urn:microsoft.com/office/officeart/2005/8/layout/cycle2"/>
    <dgm:cxn modelId="{DB6716B6-FFC6-F940-B46B-2C6AB4235B2B}" srcId="{FD3D9DDA-2CA4-A840-A51B-4674AABEE742}" destId="{652688A3-9F2B-2B4D-A0CC-7FCFBBCBA9E3}" srcOrd="0" destOrd="0" parTransId="{A8B283EB-65AE-7D49-B179-E661D80F30F7}" sibTransId="{1D9E1370-3088-7344-B1E1-5F4624B00C13}"/>
    <dgm:cxn modelId="{32F700C9-8D6B-3A45-95C2-BB2CCAC6B183}" type="presOf" srcId="{76E4BECB-159D-7445-AFDF-BF76C08A4B25}" destId="{13E528AE-D492-FC4F-BEB4-0DED8D51504B}" srcOrd="1" destOrd="0" presId="urn:microsoft.com/office/officeart/2005/8/layout/cycle2"/>
    <dgm:cxn modelId="{529815DC-8D27-B241-AA89-D6D890AD0E64}" srcId="{FD3D9DDA-2CA4-A840-A51B-4674AABEE742}" destId="{56112191-DDC8-AA46-BE7B-526EB12A8610}" srcOrd="2" destOrd="0" parTransId="{F4335823-5B42-2449-8F38-2B494A699506}" sibTransId="{76E4BECB-159D-7445-AFDF-BF76C08A4B25}"/>
    <dgm:cxn modelId="{5EC20BDE-0F5F-4146-A1C5-DA69B5FD2779}" type="presParOf" srcId="{5453F1A7-0523-7A46-9BD7-1978A576AF6A}" destId="{5DAFCE4B-D82C-CF4B-97FB-E6A28E54EA8F}" srcOrd="0" destOrd="0" presId="urn:microsoft.com/office/officeart/2005/8/layout/cycle2"/>
    <dgm:cxn modelId="{A36E18B2-CECB-8D4C-B1D6-E7D124345C40}" type="presParOf" srcId="{5453F1A7-0523-7A46-9BD7-1978A576AF6A}" destId="{79DCC9F8-9B20-0949-9314-0CCC9ED48643}" srcOrd="1" destOrd="0" presId="urn:microsoft.com/office/officeart/2005/8/layout/cycle2"/>
    <dgm:cxn modelId="{A521B91D-06D9-FA40-BC4A-1B8B98B6304C}" type="presParOf" srcId="{79DCC9F8-9B20-0949-9314-0CCC9ED48643}" destId="{BB22D0F0-8666-AE4B-B7D0-0EFF5A12143C}" srcOrd="0" destOrd="0" presId="urn:microsoft.com/office/officeart/2005/8/layout/cycle2"/>
    <dgm:cxn modelId="{3C9A5B5D-0439-FC42-90EA-E166F88CC23D}" type="presParOf" srcId="{5453F1A7-0523-7A46-9BD7-1978A576AF6A}" destId="{DB51313F-2DA9-A64A-A2E6-7CF4B9D82B23}" srcOrd="2" destOrd="0" presId="urn:microsoft.com/office/officeart/2005/8/layout/cycle2"/>
    <dgm:cxn modelId="{C4677D86-EE48-9A44-A643-CE5789615032}" type="presParOf" srcId="{5453F1A7-0523-7A46-9BD7-1978A576AF6A}" destId="{9CD5BE7D-AD69-E34D-9528-2692BEE18C1C}" srcOrd="3" destOrd="0" presId="urn:microsoft.com/office/officeart/2005/8/layout/cycle2"/>
    <dgm:cxn modelId="{9AED7B3C-86A1-CE4D-B9FD-82FB133E0E9D}" type="presParOf" srcId="{9CD5BE7D-AD69-E34D-9528-2692BEE18C1C}" destId="{DC39AF1B-2FC6-6549-87C8-6607A2816529}" srcOrd="0" destOrd="0" presId="urn:microsoft.com/office/officeart/2005/8/layout/cycle2"/>
    <dgm:cxn modelId="{ABEF309D-B0C1-E94E-8CF3-315DEED1E0F9}" type="presParOf" srcId="{5453F1A7-0523-7A46-9BD7-1978A576AF6A}" destId="{90BEF1D9-7FD6-E241-94CA-C265E45240E8}" srcOrd="4" destOrd="0" presId="urn:microsoft.com/office/officeart/2005/8/layout/cycle2"/>
    <dgm:cxn modelId="{0C8E7A7A-A711-CB44-8A7D-1C33DAC4ECA0}" type="presParOf" srcId="{5453F1A7-0523-7A46-9BD7-1978A576AF6A}" destId="{2E20477E-5956-1142-934D-B1CBA2A0FC46}" srcOrd="5" destOrd="0" presId="urn:microsoft.com/office/officeart/2005/8/layout/cycle2"/>
    <dgm:cxn modelId="{2E32A671-F1EC-F540-A89E-70A5AE673847}" type="presParOf" srcId="{2E20477E-5956-1142-934D-B1CBA2A0FC46}" destId="{13E528AE-D492-FC4F-BEB4-0DED8D51504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FCE4B-D82C-CF4B-97FB-E6A28E54EA8F}">
      <dsp:nvSpPr>
        <dsp:cNvPr id="0" name=""/>
        <dsp:cNvSpPr/>
      </dsp:nvSpPr>
      <dsp:spPr>
        <a:xfrm>
          <a:off x="2247304" y="437"/>
          <a:ext cx="1601390" cy="16013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latin typeface="Roboto" panose="02000000000000000000" pitchFamily="2" charset="0"/>
              <a:ea typeface="Roboto" panose="02000000000000000000" pitchFamily="2" charset="0"/>
              <a:cs typeface="Roboto" panose="02000000000000000000" pitchFamily="2" charset="0"/>
            </a:rPr>
            <a:t>Inform</a:t>
          </a:r>
        </a:p>
        <a:p>
          <a:pPr marL="0" lvl="0" indent="0" algn="ctr" defTabSz="889000">
            <a:lnSpc>
              <a:spcPct val="90000"/>
            </a:lnSpc>
            <a:spcBef>
              <a:spcPct val="0"/>
            </a:spcBef>
            <a:spcAft>
              <a:spcPct val="35000"/>
            </a:spcAft>
            <a:buNone/>
          </a:pPr>
          <a:r>
            <a:rPr lang="en-US" sz="1600" kern="1200">
              <a:latin typeface="Roboto" panose="02000000000000000000" pitchFamily="2" charset="0"/>
              <a:ea typeface="Roboto" panose="02000000000000000000" pitchFamily="2" charset="0"/>
              <a:cs typeface="Roboto" panose="02000000000000000000" pitchFamily="2" charset="0"/>
            </a:rPr>
            <a:t>Visibility &amp; Allocation</a:t>
          </a:r>
        </a:p>
      </dsp:txBody>
      <dsp:txXfrm>
        <a:off x="2481822" y="234955"/>
        <a:ext cx="1132354" cy="1132354"/>
      </dsp:txXfrm>
    </dsp:sp>
    <dsp:sp modelId="{79DCC9F8-9B20-0949-9314-0CCC9ED48643}">
      <dsp:nvSpPr>
        <dsp:cNvPr id="0" name=""/>
        <dsp:cNvSpPr/>
      </dsp:nvSpPr>
      <dsp:spPr>
        <a:xfrm rot="3600000">
          <a:off x="3430162" y="1563791"/>
          <a:ext cx="428357" cy="54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462289" y="1616240"/>
        <a:ext cx="299850" cy="324281"/>
      </dsp:txXfrm>
    </dsp:sp>
    <dsp:sp modelId="{DB51313F-2DA9-A64A-A2E6-7CF4B9D82B23}">
      <dsp:nvSpPr>
        <dsp:cNvPr id="0" name=""/>
        <dsp:cNvSpPr/>
      </dsp:nvSpPr>
      <dsp:spPr>
        <a:xfrm>
          <a:off x="3452110" y="2087222"/>
          <a:ext cx="1601390" cy="1601390"/>
        </a:xfrm>
        <a:prstGeom prst="ellips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latin typeface="Roboto" panose="02000000000000000000" pitchFamily="2" charset="0"/>
              <a:ea typeface="Roboto" panose="02000000000000000000" pitchFamily="2" charset="0"/>
              <a:cs typeface="Roboto" panose="02000000000000000000" pitchFamily="2" charset="0"/>
            </a:rPr>
            <a:t>Optimize</a:t>
          </a:r>
          <a:endParaRPr lang="en-US" sz="2100" b="1" kern="1200">
            <a:latin typeface="Roboto" panose="02000000000000000000" pitchFamily="2" charset="0"/>
            <a:ea typeface="Roboto" panose="02000000000000000000" pitchFamily="2" charset="0"/>
            <a:cs typeface="Roboto" panose="02000000000000000000" pitchFamily="2" charset="0"/>
          </a:endParaRPr>
        </a:p>
        <a:p>
          <a:pPr marL="0" lvl="0" indent="0" algn="ctr" defTabSz="889000">
            <a:lnSpc>
              <a:spcPct val="90000"/>
            </a:lnSpc>
            <a:spcBef>
              <a:spcPct val="0"/>
            </a:spcBef>
            <a:spcAft>
              <a:spcPct val="35000"/>
            </a:spcAft>
            <a:buNone/>
          </a:pPr>
          <a:r>
            <a:rPr lang="en-US" sz="1400" kern="1200">
              <a:latin typeface="Roboto" panose="02000000000000000000" pitchFamily="2" charset="0"/>
              <a:ea typeface="Roboto" panose="02000000000000000000" pitchFamily="2" charset="0"/>
              <a:cs typeface="Roboto" panose="02000000000000000000" pitchFamily="2" charset="0"/>
            </a:rPr>
            <a:t>Utilization &amp; Rate</a:t>
          </a:r>
        </a:p>
        <a:p>
          <a:pPr marL="0" lvl="0" indent="0" algn="ctr" defTabSz="889000">
            <a:lnSpc>
              <a:spcPct val="90000"/>
            </a:lnSpc>
            <a:spcBef>
              <a:spcPct val="0"/>
            </a:spcBef>
            <a:spcAft>
              <a:spcPct val="35000"/>
            </a:spcAft>
            <a:buNone/>
          </a:pPr>
          <a:r>
            <a:rPr lang="en-US" sz="1400" kern="1200">
              <a:latin typeface="Roboto" panose="02000000000000000000" pitchFamily="2" charset="0"/>
              <a:ea typeface="Roboto" panose="02000000000000000000" pitchFamily="2" charset="0"/>
              <a:cs typeface="Roboto" panose="02000000000000000000" pitchFamily="2" charset="0"/>
            </a:rPr>
            <a:t>Opportunities</a:t>
          </a:r>
        </a:p>
      </dsp:txBody>
      <dsp:txXfrm>
        <a:off x="3686628" y="2321740"/>
        <a:ext cx="1132354" cy="1132354"/>
      </dsp:txXfrm>
    </dsp:sp>
    <dsp:sp modelId="{9CD5BE7D-AD69-E34D-9528-2692BEE18C1C}">
      <dsp:nvSpPr>
        <dsp:cNvPr id="0" name=""/>
        <dsp:cNvSpPr/>
      </dsp:nvSpPr>
      <dsp:spPr>
        <a:xfrm rot="10800000">
          <a:off x="2845944" y="2617682"/>
          <a:ext cx="428357" cy="54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974451" y="2725776"/>
        <a:ext cx="299850" cy="324281"/>
      </dsp:txXfrm>
    </dsp:sp>
    <dsp:sp modelId="{90BEF1D9-7FD6-E241-94CA-C265E45240E8}">
      <dsp:nvSpPr>
        <dsp:cNvPr id="0" name=""/>
        <dsp:cNvSpPr/>
      </dsp:nvSpPr>
      <dsp:spPr>
        <a:xfrm>
          <a:off x="1042498" y="2087222"/>
          <a:ext cx="1601390" cy="1601390"/>
        </a:xfrm>
        <a:prstGeom prst="ellipse">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latin typeface="Roboto" panose="02000000000000000000" pitchFamily="2" charset="0"/>
              <a:ea typeface="Roboto" panose="02000000000000000000" pitchFamily="2" charset="0"/>
              <a:cs typeface="Roboto" panose="02000000000000000000" pitchFamily="2" charset="0"/>
            </a:rPr>
            <a:t>Operate</a:t>
          </a:r>
        </a:p>
        <a:p>
          <a:pPr marL="0" lvl="0" indent="0" algn="ctr" defTabSz="889000">
            <a:lnSpc>
              <a:spcPct val="90000"/>
            </a:lnSpc>
            <a:spcBef>
              <a:spcPct val="0"/>
            </a:spcBef>
            <a:spcAft>
              <a:spcPct val="35000"/>
            </a:spcAft>
            <a:buNone/>
          </a:pPr>
          <a:r>
            <a:rPr lang="en-US" sz="1400" kern="1200">
              <a:latin typeface="Roboto" panose="02000000000000000000" pitchFamily="2" charset="0"/>
              <a:ea typeface="Roboto" panose="02000000000000000000" pitchFamily="2" charset="0"/>
              <a:cs typeface="Roboto" panose="02000000000000000000" pitchFamily="2" charset="0"/>
            </a:rPr>
            <a:t>Continuous Improvement &amp; Operations</a:t>
          </a:r>
        </a:p>
      </dsp:txBody>
      <dsp:txXfrm>
        <a:off x="1277016" y="2321740"/>
        <a:ext cx="1132354" cy="1132354"/>
      </dsp:txXfrm>
    </dsp:sp>
    <dsp:sp modelId="{2E20477E-5956-1142-934D-B1CBA2A0FC46}">
      <dsp:nvSpPr>
        <dsp:cNvPr id="0" name=""/>
        <dsp:cNvSpPr/>
      </dsp:nvSpPr>
      <dsp:spPr>
        <a:xfrm rot="18000000">
          <a:off x="2225356" y="1584789"/>
          <a:ext cx="428357" cy="5404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257483" y="1748528"/>
        <a:ext cx="299850" cy="32428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3a6e58008_3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3a6e58008_3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6550" algn="l" rtl="0">
              <a:spcBef>
                <a:spcPts val="800"/>
              </a:spcBef>
              <a:spcAft>
                <a:spcPts val="0"/>
              </a:spcAft>
              <a:buClr>
                <a:schemeClr val="hlink"/>
              </a:buClr>
              <a:buSzPts val="1700"/>
              <a:buFont typeface="Open Sans Light"/>
              <a:buChar char="-"/>
            </a:pPr>
            <a:r>
              <a:rPr lang="en" sz="1700">
                <a:solidFill>
                  <a:srgbClr val="2F2F2F"/>
                </a:solidFill>
                <a:latin typeface="Open Sans Light"/>
                <a:ea typeface="Open Sans Light"/>
                <a:cs typeface="Open Sans Light"/>
                <a:sym typeface="Open Sans Light"/>
              </a:rPr>
              <a:t>FinOps is Kaizen continuous improvement - OSS a key part</a:t>
            </a:r>
            <a:endParaRPr/>
          </a:p>
          <a:p>
            <a:pPr marL="457200" lvl="0" indent="-336550" algn="l" rtl="0">
              <a:spcBef>
                <a:spcPts val="0"/>
              </a:spcBef>
              <a:spcAft>
                <a:spcPts val="0"/>
              </a:spcAft>
              <a:buClr>
                <a:schemeClr val="hlink"/>
              </a:buClr>
              <a:buSzPts val="1700"/>
              <a:buFont typeface="Helvetica Neue"/>
              <a:buChar char="-"/>
            </a:pPr>
            <a:r>
              <a:rPr lang="en" sz="1050">
                <a:solidFill>
                  <a:srgbClr val="3C4043"/>
                </a:solidFill>
                <a:highlight>
                  <a:srgbClr val="F1F3F4"/>
                </a:highlight>
                <a:latin typeface="Roboto"/>
                <a:ea typeface="Roboto"/>
                <a:cs typeface="Roboto"/>
                <a:sym typeface="Roboto"/>
              </a:rPr>
              <a:t>Last week, FinOps Foundation members voted to become a program of the Linux Foundation (LF)! This move is not finalized (or announced yet) so please avoid social media or sharing outside this group.</a:t>
            </a:r>
            <a:endParaRPr sz="1050">
              <a:solidFill>
                <a:srgbClr val="3C4043"/>
              </a:solidFill>
              <a:highlight>
                <a:srgbClr val="F1F3F4"/>
              </a:highlight>
              <a:latin typeface="Roboto"/>
              <a:ea typeface="Roboto"/>
              <a:cs typeface="Roboto"/>
              <a:sym typeface="Roboto"/>
            </a:endParaRPr>
          </a:p>
          <a:p>
            <a:pPr marL="457200" lvl="0" indent="-336550" algn="l" rtl="0">
              <a:spcBef>
                <a:spcPts val="0"/>
              </a:spcBef>
              <a:spcAft>
                <a:spcPts val="0"/>
              </a:spcAft>
              <a:buClr>
                <a:schemeClr val="hlink"/>
              </a:buClr>
              <a:buSzPts val="1700"/>
              <a:buFont typeface="Helvetica Neue"/>
              <a:buChar char="-"/>
            </a:pPr>
            <a:endParaRPr/>
          </a:p>
          <a:p>
            <a:pPr marL="457200" lvl="0" indent="-336550" algn="l" rtl="0">
              <a:spcBef>
                <a:spcPts val="0"/>
              </a:spcBef>
              <a:spcAft>
                <a:spcPts val="0"/>
              </a:spcAft>
              <a:buClr>
                <a:schemeClr val="hlink"/>
              </a:buClr>
              <a:buSzPts val="1700"/>
              <a:buFont typeface="Helvetica Neue"/>
              <a:buChar char="-"/>
            </a:pPr>
            <a:r>
              <a:rPr lang="en" sz="1050">
                <a:solidFill>
                  <a:srgbClr val="3C4043"/>
                </a:solidFill>
                <a:highlight>
                  <a:srgbClr val="F1F3F4"/>
                </a:highlight>
                <a:latin typeface="Roboto"/>
                <a:ea typeface="Roboto"/>
                <a:cs typeface="Roboto"/>
                <a:sym typeface="Roboto"/>
              </a:rPr>
              <a:t>Many asked for more information about what this change will mean for the FinOps Foundation. Attend this meeting to hear details and ask questions of the Linux Foundation team, including Chris Aniszczyk, CTO of the Cloud Native Computing Foundation. </a:t>
            </a:r>
            <a:endParaRPr sz="1050">
              <a:solidFill>
                <a:srgbClr val="3C4043"/>
              </a:solidFill>
              <a:highlight>
                <a:srgbClr val="F1F3F4"/>
              </a:highlight>
              <a:latin typeface="Roboto"/>
              <a:ea typeface="Roboto"/>
              <a:cs typeface="Roboto"/>
              <a:sym typeface="Roboto"/>
            </a:endParaRPr>
          </a:p>
          <a:p>
            <a:pPr marL="457200" lvl="0" indent="-336550" algn="l" rtl="0">
              <a:spcBef>
                <a:spcPts val="0"/>
              </a:spcBef>
              <a:spcAft>
                <a:spcPts val="0"/>
              </a:spcAft>
              <a:buClr>
                <a:schemeClr val="hlink"/>
              </a:buClr>
              <a:buSzPts val="1700"/>
              <a:buFont typeface="Helvetica Neue"/>
              <a:buChar char="-"/>
            </a:pPr>
            <a:endParaRPr/>
          </a:p>
          <a:p>
            <a:pPr marL="457200" lvl="0" indent="-336550" algn="l" rtl="0">
              <a:spcBef>
                <a:spcPts val="0"/>
              </a:spcBef>
              <a:spcAft>
                <a:spcPts val="0"/>
              </a:spcAft>
              <a:buClr>
                <a:schemeClr val="hlink"/>
              </a:buClr>
              <a:buSzPts val="1700"/>
              <a:buFont typeface="Helvetica Neue"/>
              <a:buChar char="-"/>
            </a:pPr>
            <a:r>
              <a:rPr lang="en" sz="1050">
                <a:solidFill>
                  <a:srgbClr val="3C4043"/>
                </a:solidFill>
                <a:highlight>
                  <a:srgbClr val="F1F3F4"/>
                </a:highlight>
                <a:latin typeface="Roboto"/>
                <a:ea typeface="Roboto"/>
                <a:cs typeface="Roboto"/>
                <a:sym typeface="Roboto"/>
              </a:rPr>
              <a:t>The LF will enable FinOps to scale our mission to advance the people and best practices of cloud financial management while the LF takes over our back office operations. It will also give us access to a big support team and a vibrant open source community that includes Cloud Native Computing Foundation, Kubernetes, and more.</a:t>
            </a:r>
            <a:endParaRPr sz="1050">
              <a:solidFill>
                <a:srgbClr val="3C4043"/>
              </a:solidFill>
              <a:highlight>
                <a:srgbClr val="F1F3F4"/>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2379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What this leads to is an opportunity to overrun budgets in a significant way</a:t>
            </a:r>
          </a:p>
          <a:p>
            <a:endParaRPr lang="en-US"/>
          </a:p>
          <a:p>
            <a:r>
              <a:rPr lang="en-US"/>
              <a:t>Gartner stat</a:t>
            </a:r>
          </a:p>
          <a:p>
            <a:r>
              <a:rPr lang="en-US"/>
              <a:t>Other points:</a:t>
            </a:r>
          </a:p>
          <a:p>
            <a:endParaRPr lang="en-US"/>
          </a:p>
          <a:p>
            <a:r>
              <a:rPr lang="en-US"/>
              <a:t>35% of cloud costs will be wasted in 2020 (</a:t>
            </a:r>
            <a:r>
              <a:rPr lang="en-US" err="1"/>
              <a:t>Rightscale</a:t>
            </a:r>
            <a:r>
              <a:rPr lang="en-US"/>
              <a:t> state of the cloud by Flexera)</a:t>
            </a:r>
          </a:p>
          <a:p>
            <a:endParaRPr lang="en-US"/>
          </a:p>
          <a:p>
            <a:r>
              <a:rPr lang="en-US"/>
              <a:t>29% of IT professionals surveyed by IDG in late 2018 said spend was #1 concern. This was across all job categories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F22377-6EDC-BB40-9712-5C23C50D1C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092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09BA09-94A1-4B47-8448-2C7CDA6FB9FB}" type="slidenum">
              <a:rPr lang="en-US" smtClean="0"/>
              <a:t>11</a:t>
            </a:fld>
            <a:endParaRPr lang="en-US"/>
          </a:p>
        </p:txBody>
      </p:sp>
    </p:spTree>
    <p:extLst>
      <p:ext uri="{BB962C8B-B14F-4D97-AF65-F5344CB8AC3E}">
        <p14:creationId xmlns:p14="http://schemas.microsoft.com/office/powerpoint/2010/main" val="122090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endParaRPr lang="en-US" dirty="0"/>
          </a:p>
        </p:txBody>
      </p:sp>
    </p:spTree>
    <p:extLst>
      <p:ext uri="{BB962C8B-B14F-4D97-AF65-F5344CB8AC3E}">
        <p14:creationId xmlns:p14="http://schemas.microsoft.com/office/powerpoint/2010/main" val="305321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5f0e6467be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5f0e6467be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dirty="0"/>
          </a:p>
        </p:txBody>
      </p:sp>
    </p:spTree>
    <p:extLst>
      <p:ext uri="{BB962C8B-B14F-4D97-AF65-F5344CB8AC3E}">
        <p14:creationId xmlns:p14="http://schemas.microsoft.com/office/powerpoint/2010/main" val="3427502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dfab35921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dfab35921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T</a:t>
            </a:r>
            <a:r>
              <a:rPr lang="en-US"/>
              <a:t>h</a:t>
            </a:r>
            <a:r>
              <a:rPr lang="en"/>
              <a:t>rough Quickly, we’ll cover more later. </a:t>
            </a:r>
          </a:p>
          <a:p>
            <a:pPr marL="0" lvl="0" indent="0" algn="l" rtl="0">
              <a:spcBef>
                <a:spcPts val="0"/>
              </a:spcBef>
              <a:spcAft>
                <a:spcPts val="0"/>
              </a:spcAft>
              <a:buNone/>
            </a:pPr>
            <a:r>
              <a:rPr lang="en"/>
              <a:t>The FinOps Lifecycle shares a common point of view on activity with Agile or other continuous improvement methodologies. </a:t>
            </a:r>
            <a:endParaRPr/>
          </a:p>
          <a:p>
            <a:pPr marL="0" lvl="0" indent="0" algn="l" rtl="0">
              <a:spcBef>
                <a:spcPts val="0"/>
              </a:spcBef>
              <a:spcAft>
                <a:spcPts val="0"/>
              </a:spcAft>
              <a:buNone/>
            </a:pPr>
            <a:endParaRPr/>
          </a:p>
          <a:p>
            <a:pPr marL="0" lvl="0" indent="0" algn="l" rtl="0">
              <a:spcBef>
                <a:spcPts val="0"/>
              </a:spcBef>
              <a:spcAft>
                <a:spcPts val="0"/>
              </a:spcAft>
              <a:buNone/>
            </a:pPr>
            <a:r>
              <a:rPr lang="en"/>
              <a:t>Crawl, Walk, Run</a:t>
            </a:r>
            <a:endParaRPr/>
          </a:p>
          <a:p>
            <a:pPr marL="0" lvl="0" indent="0" algn="l" rtl="0">
              <a:spcBef>
                <a:spcPts val="0"/>
              </a:spcBef>
              <a:spcAft>
                <a:spcPts val="0"/>
              </a:spcAft>
              <a:buNone/>
            </a:pPr>
            <a:endParaRPr/>
          </a:p>
          <a:p>
            <a:pPr marL="0" lvl="0" indent="0" algn="l" rtl="0">
              <a:spcBef>
                <a:spcPts val="0"/>
              </a:spcBef>
              <a:spcAft>
                <a:spcPts val="0"/>
              </a:spcAft>
              <a:buNone/>
            </a:pPr>
            <a:r>
              <a:rPr lang="en"/>
              <a:t>Just as in Agile, you start with an MVP, and build capabilities as you learn more, exercise the lifecycle of development and improve. </a:t>
            </a:r>
            <a:endParaRPr/>
          </a:p>
          <a:p>
            <a:pPr marL="0" lvl="0" indent="0" algn="l" rtl="0">
              <a:spcBef>
                <a:spcPts val="0"/>
              </a:spcBef>
              <a:spcAft>
                <a:spcPts val="0"/>
              </a:spcAft>
              <a:buNone/>
            </a:pPr>
            <a:endParaRPr/>
          </a:p>
          <a:p>
            <a:pPr marL="0" lvl="0" indent="0" algn="l" rtl="0">
              <a:spcBef>
                <a:spcPts val="0"/>
              </a:spcBef>
              <a:spcAft>
                <a:spcPts val="0"/>
              </a:spcAft>
              <a:buNone/>
            </a:pPr>
            <a:r>
              <a:rPr lang="en"/>
              <a:t>So it is with FinOps</a:t>
            </a:r>
            <a:endParaRPr/>
          </a:p>
          <a:p>
            <a:pPr marL="457200" lvl="0" indent="-298450" algn="l" rtl="0">
              <a:spcBef>
                <a:spcPts val="0"/>
              </a:spcBef>
              <a:spcAft>
                <a:spcPts val="0"/>
              </a:spcAft>
              <a:buSzPts val="1100"/>
              <a:buChar char="-"/>
            </a:pPr>
            <a:r>
              <a:rPr lang="en"/>
              <a:t>Start at a crawl - do not try to boil the ocean or achieve 100% RI coverage all at once</a:t>
            </a:r>
            <a:endParaRPr/>
          </a:p>
          <a:p>
            <a:pPr marL="457200" lvl="0" indent="-298450" algn="l" rtl="0">
              <a:spcBef>
                <a:spcPts val="0"/>
              </a:spcBef>
              <a:spcAft>
                <a:spcPts val="0"/>
              </a:spcAft>
              <a:buSzPts val="1100"/>
              <a:buChar char="-"/>
            </a:pPr>
            <a:r>
              <a:rPr lang="en"/>
              <a:t>There is no value judgment here!!! Every organization is not at the same level. Every organization does not need to be at the same level</a:t>
            </a:r>
            <a:endParaRPr/>
          </a:p>
          <a:p>
            <a:pPr marL="457200" lvl="0" indent="-298450" algn="l" rtl="0">
              <a:spcBef>
                <a:spcPts val="0"/>
              </a:spcBef>
              <a:spcAft>
                <a:spcPts val="0"/>
              </a:spcAft>
              <a:buSzPts val="1100"/>
              <a:buChar char="-"/>
            </a:pPr>
            <a:r>
              <a:rPr lang="en"/>
              <a:t>Each capability can be at a different level of maturity as well - not everyone needs to have a super advanced chargeback structure, or a highly-optimized RI portfolio management strategy.</a:t>
            </a:r>
            <a:endParaRPr/>
          </a:p>
          <a:p>
            <a:pPr marL="457200" lvl="0" indent="-298450" algn="l" rtl="0">
              <a:spcBef>
                <a:spcPts val="0"/>
              </a:spcBef>
              <a:spcAft>
                <a:spcPts val="0"/>
              </a:spcAft>
              <a:buSzPts val="1100"/>
              <a:buChar char="-"/>
            </a:pPr>
            <a:r>
              <a:rPr lang="en"/>
              <a:t>Mature the capabilities that provide your company strategic value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3066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567bbb701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567bbb701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are interested in continuing the journey and helping/getting help from others. </a:t>
            </a:r>
          </a:p>
          <a:p>
            <a:pPr marL="0" lvl="0" indent="0" algn="l" rtl="0">
              <a:spcBef>
                <a:spcPts val="0"/>
              </a:spcBef>
              <a:spcAft>
                <a:spcPts val="0"/>
              </a:spcAft>
              <a:buNone/>
            </a:pPr>
            <a:r>
              <a:rPr lang="en-US" dirty="0"/>
              <a:t>Join the FinOps foundation at </a:t>
            </a:r>
            <a:r>
              <a:rPr lang="en-US" dirty="0" err="1"/>
              <a:t>finops.org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5f0e6467be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5f0e6467be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5bd835f6e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5bd835f6e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60801a5c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60801a5c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8777f010fd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8777f010f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86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777f010f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777f010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783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efb90cf2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efb90cf2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Assure attendees this information is in their workbooks and they should adhere to them</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dfab35921_4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dfab35921_4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Introduce yourself and allow the Facilitator to introduce themselves.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Input real titles and perhaps contact info.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f20fb0b5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f20fb0b5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3463f7c4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3463f7c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 with the attendees about how they’ll learn through being taught concepts then participating in interactive activities using their device of choice (smartphone, tablet, or laptop) as individuals and using their wits, experiences and expertise within groups alongside their peers.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Workshop is intended to give you information to operate as a FinOps practitioner. You should be able to pass the certification after the class.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intended to be for beginners through advanced cloud users, but requires a certain basic level of understanding. You should have gotten a pre-read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morning we will be talking mostly about the foundations of FinOps, what it is, why we do it, what it’s Principles are and how you build a FinOps team. </a:t>
            </a:r>
            <a:endParaRPr dirty="0"/>
          </a:p>
          <a:p>
            <a:pPr marL="0" lvl="0" indent="0" algn="l" rtl="0">
              <a:spcBef>
                <a:spcPts val="0"/>
              </a:spcBef>
              <a:spcAft>
                <a:spcPts val="0"/>
              </a:spcAft>
              <a:buNone/>
            </a:pPr>
            <a:r>
              <a:rPr lang="en" dirty="0"/>
              <a:t>In the afternoon we will talk mostly about how to put FinOps in practice - working through the FinOps lifecycle.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f20fb0b5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f20fb0b5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expected to be three levels of FinOps certification, this is just the first.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Spend 5 minutes on this. Foundational.</a:t>
            </a:r>
          </a:p>
          <a:p>
            <a:pPr marL="0" lvl="0" indent="0" algn="l" rtl="0">
              <a:spcBef>
                <a:spcPts val="0"/>
              </a:spcBef>
              <a:spcAft>
                <a:spcPts val="0"/>
              </a:spcAft>
              <a:buNone/>
            </a:pPr>
            <a:r>
              <a:rPr lang="en-US" dirty="0"/>
              <a:t>Key Messages:</a:t>
            </a:r>
          </a:p>
          <a:p>
            <a:pPr marL="457200" lvl="0" indent="-298450" algn="l" rtl="0">
              <a:spcBef>
                <a:spcPts val="0"/>
              </a:spcBef>
              <a:spcAft>
                <a:spcPts val="0"/>
              </a:spcAft>
              <a:buSzPts val="1100"/>
              <a:buChar char="-"/>
            </a:pPr>
            <a:r>
              <a:rPr lang="en-US" dirty="0"/>
              <a:t>Fixed costs changing to Variable Costs</a:t>
            </a:r>
          </a:p>
          <a:p>
            <a:pPr marL="457200" lvl="0" indent="-298450" algn="l" rtl="0">
              <a:spcBef>
                <a:spcPts val="0"/>
              </a:spcBef>
              <a:spcAft>
                <a:spcPts val="0"/>
              </a:spcAft>
              <a:buSzPts val="1100"/>
              <a:buChar char="-"/>
            </a:pPr>
            <a:r>
              <a:rPr lang="en-US" dirty="0"/>
              <a:t>2000s, Demand from customers using the Internet and Mobile created Business Demand for speed</a:t>
            </a:r>
          </a:p>
          <a:p>
            <a:pPr marL="457200" lvl="0" indent="-298450" algn="l" rtl="0">
              <a:spcBef>
                <a:spcPts val="0"/>
              </a:spcBef>
              <a:spcAft>
                <a:spcPts val="0"/>
              </a:spcAft>
              <a:buSzPts val="1100"/>
              <a:buChar char="-"/>
            </a:pPr>
            <a:r>
              <a:rPr lang="en-US" dirty="0"/>
              <a:t>that led to DevOps</a:t>
            </a:r>
          </a:p>
          <a:p>
            <a:pPr marL="457200" lvl="0" indent="-298450" algn="l" rtl="0">
              <a:spcBef>
                <a:spcPts val="0"/>
              </a:spcBef>
              <a:spcAft>
                <a:spcPts val="0"/>
              </a:spcAft>
              <a:buSzPts val="1100"/>
              <a:buChar char="-"/>
            </a:pPr>
            <a:r>
              <a:rPr lang="en-US" dirty="0"/>
              <a:t>DevOps - allowed IT to manage at the speed of the business with </a:t>
            </a:r>
            <a:r>
              <a:rPr lang="en-US" b="1" dirty="0"/>
              <a:t>RAPID, INCREMENTAL DEVELOPMENT CYCLES</a:t>
            </a:r>
          </a:p>
          <a:p>
            <a:pPr marL="457200" lvl="0" indent="-298450" algn="l" rtl="0">
              <a:spcBef>
                <a:spcPts val="0"/>
              </a:spcBef>
              <a:spcAft>
                <a:spcPts val="0"/>
              </a:spcAft>
              <a:buSzPts val="1100"/>
              <a:buChar char="-"/>
            </a:pPr>
            <a:r>
              <a:rPr lang="en-US" dirty="0"/>
              <a:t>Lean and Agile helped optimize DevOps</a:t>
            </a:r>
          </a:p>
          <a:p>
            <a:pPr marL="457200" lvl="0" indent="-298450" algn="l" rtl="0">
              <a:spcBef>
                <a:spcPts val="0"/>
              </a:spcBef>
              <a:spcAft>
                <a:spcPts val="0"/>
              </a:spcAft>
              <a:buSzPts val="1100"/>
              <a:buChar char="-"/>
            </a:pPr>
            <a:r>
              <a:rPr lang="en-US" dirty="0"/>
              <a:t>Cloud spending now becoming substantial, tipping point for future development</a:t>
            </a:r>
          </a:p>
          <a:p>
            <a:pPr marL="457200" lvl="0" indent="-298450" algn="l" rtl="0">
              <a:spcBef>
                <a:spcPts val="0"/>
              </a:spcBef>
              <a:spcAft>
                <a:spcPts val="0"/>
              </a:spcAft>
              <a:buSzPts val="1100"/>
              <a:buChar char="-"/>
            </a:pPr>
            <a:r>
              <a:rPr lang="en-US" dirty="0"/>
              <a:t>~$60B in 2019, SIX TIMES THAT in 3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Let’s take a look at what’s changed in the way IT is procured.</a:t>
            </a:r>
          </a:p>
          <a:p>
            <a:endParaRPr lang="en-US" dirty="0"/>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9</a:t>
            </a:fld>
            <a:endParaRPr lang="en-US" altLang="en-US"/>
          </a:p>
        </p:txBody>
      </p:sp>
    </p:spTree>
    <p:extLst>
      <p:ext uri="{BB962C8B-B14F-4D97-AF65-F5344CB8AC3E}">
        <p14:creationId xmlns:p14="http://schemas.microsoft.com/office/powerpoint/2010/main" val="229272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47AB6C"/>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0" name="Google Shape;20;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bg1"/>
                </a:solidFill>
              </a:defRPr>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fld id="{00000000-1234-1234-1234-123412341234}" type="slidenum">
              <a:rPr lang="en" smtClean="0"/>
              <a:pPr/>
              <a:t>‹#›</a:t>
            </a:fld>
            <a:endParaRPr lang="en"/>
          </a:p>
        </p:txBody>
      </p:sp>
      <p:pic>
        <p:nvPicPr>
          <p:cNvPr id="3" name="Picture 2" descr="A picture containing drawing&#10;&#10;Description automatically generated">
            <a:extLst>
              <a:ext uri="{FF2B5EF4-FFF2-40B4-BE49-F238E27FC236}">
                <a16:creationId xmlns:a16="http://schemas.microsoft.com/office/drawing/2014/main" id="{84129C89-F52A-B74D-A9F1-DEE714DF48C0}"/>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Roboto"/>
              <a:buNone/>
              <a:defRPr sz="480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pic>
        <p:nvPicPr>
          <p:cNvPr id="5" name="Picture 4" descr="A picture containing drawing&#10;&#10;Description automatically generated">
            <a:extLst>
              <a:ext uri="{FF2B5EF4-FFF2-40B4-BE49-F238E27FC236}">
                <a16:creationId xmlns:a16="http://schemas.microsoft.com/office/drawing/2014/main" id="{438CF312-9DB9-974E-8BFD-2A63E937F219}"/>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41248" y="4855832"/>
            <a:ext cx="1189463" cy="18163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1 1">
  <p:cSld name="Main point 1 1">
    <p:bg>
      <p:bgPr>
        <a:solidFill>
          <a:srgbClr val="2D3F50"/>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Roboto"/>
              <a:buNone/>
              <a:defRPr sz="4800">
                <a:solidFill>
                  <a:srgbClr val="FFFFFF"/>
                </a:solidFill>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bg1"/>
                </a:solidFill>
              </a:defRPr>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fld id="{00000000-1234-1234-1234-123412341234}" type="slidenum">
              <a:rPr lang="en" smtClean="0"/>
              <a:pPr/>
              <a:t>‹#›</a:t>
            </a:fld>
            <a:endParaRPr lang="en"/>
          </a:p>
        </p:txBody>
      </p:sp>
      <p:pic>
        <p:nvPicPr>
          <p:cNvPr id="5" name="Picture 4" descr="A picture containing drawing&#10;&#10;Description automatically generated">
            <a:extLst>
              <a:ext uri="{FF2B5EF4-FFF2-40B4-BE49-F238E27FC236}">
                <a16:creationId xmlns:a16="http://schemas.microsoft.com/office/drawing/2014/main" id="{25DFFDE4-B1E2-8949-9E9B-BE52F747EC93}"/>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8"/>
        <p:cNvGrpSpPr/>
        <p:nvPr/>
      </p:nvGrpSpPr>
      <p:grpSpPr>
        <a:xfrm>
          <a:off x="0" y="0"/>
          <a:ext cx="0" cy="0"/>
          <a:chOff x="0" y="0"/>
          <a:chExt cx="0" cy="0"/>
        </a:xfrm>
      </p:grpSpPr>
      <p:sp>
        <p:nvSpPr>
          <p:cNvPr id="89" name="Google Shape;89;p18"/>
          <p:cNvSpPr/>
          <p:nvPr/>
        </p:nvSpPr>
        <p:spPr>
          <a:xfrm>
            <a:off x="4572000" y="-125"/>
            <a:ext cx="4572000" cy="5143500"/>
          </a:xfrm>
          <a:prstGeom prst="rect">
            <a:avLst/>
          </a:prstGeom>
          <a:solidFill>
            <a:srgbClr val="47A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Font typeface="Roboto"/>
              <a:buNone/>
              <a:defRPr sz="3600">
                <a:latin typeface="Roboto"/>
                <a:ea typeface="Roboto"/>
                <a:cs typeface="Roboto"/>
                <a:sym typeface="Roboto"/>
              </a:defRPr>
            </a:lvl2pPr>
            <a:lvl3pPr lvl="2" algn="ctr" rtl="0">
              <a:spcBef>
                <a:spcPts val="0"/>
              </a:spcBef>
              <a:spcAft>
                <a:spcPts val="0"/>
              </a:spcAft>
              <a:buSzPts val="3600"/>
              <a:buFont typeface="Roboto"/>
              <a:buNone/>
              <a:defRPr sz="3600">
                <a:latin typeface="Roboto"/>
                <a:ea typeface="Roboto"/>
                <a:cs typeface="Roboto"/>
                <a:sym typeface="Roboto"/>
              </a:defRPr>
            </a:lvl3pPr>
            <a:lvl4pPr lvl="3" algn="ctr" rtl="0">
              <a:spcBef>
                <a:spcPts val="0"/>
              </a:spcBef>
              <a:spcAft>
                <a:spcPts val="0"/>
              </a:spcAft>
              <a:buSzPts val="3600"/>
              <a:buFont typeface="Roboto"/>
              <a:buNone/>
              <a:defRPr sz="3600">
                <a:latin typeface="Roboto"/>
                <a:ea typeface="Roboto"/>
                <a:cs typeface="Roboto"/>
                <a:sym typeface="Roboto"/>
              </a:defRPr>
            </a:lvl4pPr>
            <a:lvl5pPr lvl="4" algn="ctr" rtl="0">
              <a:spcBef>
                <a:spcPts val="0"/>
              </a:spcBef>
              <a:spcAft>
                <a:spcPts val="0"/>
              </a:spcAft>
              <a:buSzPts val="3600"/>
              <a:buFont typeface="Roboto"/>
              <a:buNone/>
              <a:defRPr sz="3600">
                <a:latin typeface="Roboto"/>
                <a:ea typeface="Roboto"/>
                <a:cs typeface="Roboto"/>
                <a:sym typeface="Roboto"/>
              </a:defRPr>
            </a:lvl5pPr>
            <a:lvl6pPr lvl="5" algn="ctr" rtl="0">
              <a:spcBef>
                <a:spcPts val="0"/>
              </a:spcBef>
              <a:spcAft>
                <a:spcPts val="0"/>
              </a:spcAft>
              <a:buSzPts val="3600"/>
              <a:buFont typeface="Roboto"/>
              <a:buNone/>
              <a:defRPr sz="3600">
                <a:latin typeface="Roboto"/>
                <a:ea typeface="Roboto"/>
                <a:cs typeface="Roboto"/>
                <a:sym typeface="Roboto"/>
              </a:defRPr>
            </a:lvl6pPr>
            <a:lvl7pPr lvl="6" algn="ctr" rtl="0">
              <a:spcBef>
                <a:spcPts val="0"/>
              </a:spcBef>
              <a:spcAft>
                <a:spcPts val="0"/>
              </a:spcAft>
              <a:buSzPts val="3600"/>
              <a:buFont typeface="Roboto"/>
              <a:buNone/>
              <a:defRPr sz="3600">
                <a:latin typeface="Roboto"/>
                <a:ea typeface="Roboto"/>
                <a:cs typeface="Roboto"/>
                <a:sym typeface="Roboto"/>
              </a:defRPr>
            </a:lvl7pPr>
            <a:lvl8pPr lvl="7" algn="ctr" rtl="0">
              <a:spcBef>
                <a:spcPts val="0"/>
              </a:spcBef>
              <a:spcAft>
                <a:spcPts val="0"/>
              </a:spcAft>
              <a:buSzPts val="3600"/>
              <a:buFont typeface="Roboto"/>
              <a:buNone/>
              <a:defRPr sz="3600">
                <a:latin typeface="Roboto"/>
                <a:ea typeface="Roboto"/>
                <a:cs typeface="Roboto"/>
                <a:sym typeface="Roboto"/>
              </a:defRPr>
            </a:lvl8pPr>
            <a:lvl9pPr lvl="8" algn="ctr" rtl="0">
              <a:spcBef>
                <a:spcPts val="0"/>
              </a:spcBef>
              <a:spcAft>
                <a:spcPts val="0"/>
              </a:spcAft>
              <a:buSzPts val="3600"/>
              <a:buFont typeface="Roboto"/>
              <a:buNone/>
              <a:defRPr sz="3600">
                <a:latin typeface="Roboto"/>
                <a:ea typeface="Roboto"/>
                <a:cs typeface="Roboto"/>
                <a:sym typeface="Roboto"/>
              </a:defRPr>
            </a:lvl9pPr>
          </a:lstStyle>
          <a:p>
            <a:endParaRPr/>
          </a:p>
        </p:txBody>
      </p:sp>
      <p:sp>
        <p:nvSpPr>
          <p:cNvPr id="91" name="Google Shape;91;p1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Roboto"/>
              <a:buNone/>
              <a:defRPr sz="2100">
                <a:latin typeface="Roboto"/>
                <a:ea typeface="Roboto"/>
                <a:cs typeface="Roboto"/>
                <a:sym typeface="Roboto"/>
              </a:defRPr>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92" name="Google Shape;92;p1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93" name="Google Shape;93;p18"/>
          <p:cNvPicPr preferRelativeResize="0"/>
          <p:nvPr/>
        </p:nvPicPr>
        <p:blipFill>
          <a:blip r:embed="rId2">
            <a:alphaModFix/>
          </a:blip>
          <a:stretch>
            <a:fillRect/>
          </a:stretch>
        </p:blipFill>
        <p:spPr>
          <a:xfrm>
            <a:off x="168900" y="4860650"/>
            <a:ext cx="1437325" cy="176125"/>
          </a:xfrm>
          <a:prstGeom prst="rect">
            <a:avLst/>
          </a:prstGeom>
          <a:noFill/>
          <a:ln>
            <a:noFill/>
          </a:ln>
        </p:spPr>
      </p:pic>
      <p:sp>
        <p:nvSpPr>
          <p:cNvPr id="94" name="Google Shape;9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47AB6C"/>
        </a:solid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hasCustomPrompt="1"/>
          </p:nvPr>
        </p:nvSpPr>
        <p:spPr>
          <a:xfrm>
            <a:off x="311700" y="14109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1pPr>
            <a:lvl2pPr lvl="1"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2pPr>
            <a:lvl3pPr lvl="2"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3pPr>
            <a:lvl4pPr lvl="3"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4pPr>
            <a:lvl5pPr lvl="4"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5pPr>
            <a:lvl6pPr lvl="5"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6pPr>
            <a:lvl7pPr lvl="6"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7pPr>
            <a:lvl8pPr lvl="7"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8pPr>
            <a:lvl9pPr lvl="8" algn="ctr" rtl="0">
              <a:spcBef>
                <a:spcPts val="0"/>
              </a:spcBef>
              <a:spcAft>
                <a:spcPts val="0"/>
              </a:spcAft>
              <a:buClr>
                <a:srgbClr val="FFFFFF"/>
              </a:buClr>
              <a:buSzPts val="12000"/>
              <a:buFont typeface="Roboto"/>
              <a:buNone/>
              <a:defRPr sz="12000">
                <a:solidFill>
                  <a:srgbClr val="FFFFFF"/>
                </a:solidFill>
                <a:latin typeface="Roboto"/>
                <a:ea typeface="Roboto"/>
                <a:cs typeface="Roboto"/>
                <a:sym typeface="Roboto"/>
              </a:defRPr>
            </a:lvl9pPr>
          </a:lstStyle>
          <a:p>
            <a:r>
              <a:t>xx%</a:t>
            </a:r>
          </a:p>
        </p:txBody>
      </p:sp>
      <p:sp>
        <p:nvSpPr>
          <p:cNvPr id="97" name="Google Shape;97;p1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gn="ctr"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gn="ctr"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99" name="Google Shape;99;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 name="Picture 5" descr="A picture containing drawing&#10;&#10;Description automatically generated">
            <a:extLst>
              <a:ext uri="{FF2B5EF4-FFF2-40B4-BE49-F238E27FC236}">
                <a16:creationId xmlns:a16="http://schemas.microsoft.com/office/drawing/2014/main" id="{4A5F0CB9-E9F7-0C44-B15C-515FA567E36D}"/>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white">
  <p:cSld name="section title white">
    <p:bg>
      <p:bgPr>
        <a:solidFill>
          <a:srgbClr val="FFFFFF"/>
        </a:solid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sldNum" idx="12"/>
          </p:nvPr>
        </p:nvSpPr>
        <p:spPr>
          <a:xfrm>
            <a:off x="8845731" y="4915446"/>
            <a:ext cx="89400" cy="75300"/>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FFFFFF"/>
              </a:buClr>
              <a:buSzPts val="600"/>
              <a:buFont typeface="PT Sans"/>
              <a:buNone/>
              <a:defRPr sz="600" b="0" i="0">
                <a:solidFill>
                  <a:srgbClr val="FFFFFF"/>
                </a:solidFill>
                <a:latin typeface="Arial" panose="020B0604020202020204" pitchFamily="34" charset="0"/>
                <a:ea typeface="Arial" panose="020B0604020202020204" pitchFamily="34" charset="0"/>
                <a:cs typeface="Arial" panose="020B0604020202020204" pitchFamily="34" charset="0"/>
                <a:sym typeface="PT Sans"/>
              </a:defRPr>
            </a:lvl1pPr>
            <a:lvl2pPr marL="0" lvl="1"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2pPr>
            <a:lvl3pPr marL="0" lvl="2"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3pPr>
            <a:lvl4pPr marL="0" lvl="3"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4pPr>
            <a:lvl5pPr marL="0" lvl="4"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5pPr>
            <a:lvl6pPr marL="0" lvl="5"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6pPr>
            <a:lvl7pPr marL="0" lvl="6"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7pPr>
            <a:lvl8pPr marL="0" lvl="7"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8pPr>
            <a:lvl9pPr marL="0" lvl="8"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9pPr>
          </a:lstStyle>
          <a:p>
            <a:fld id="{00000000-1234-1234-1234-123412341234}" type="slidenum">
              <a:rPr lang="en" smtClean="0"/>
              <a:pPr/>
              <a:t>‹#›</a:t>
            </a:fld>
            <a:endParaRPr lang="en" sz="1000" dirty="0">
              <a:solidFill>
                <a:schemeClr val="dk2"/>
              </a:solidFill>
              <a:latin typeface="Arial"/>
              <a:ea typeface="Arial"/>
              <a:cs typeface="Arial"/>
              <a:sym typeface="Arial"/>
            </a:endParaRPr>
          </a:p>
        </p:txBody>
      </p:sp>
      <p:sp>
        <p:nvSpPr>
          <p:cNvPr id="102" name="Google Shape;102;p20"/>
          <p:cNvSpPr txBox="1">
            <a:spLocks noGrp="1"/>
          </p:cNvSpPr>
          <p:nvPr>
            <p:ph type="subTitle" idx="1"/>
          </p:nvPr>
        </p:nvSpPr>
        <p:spPr>
          <a:xfrm>
            <a:off x="2663428" y="953813"/>
            <a:ext cx="3807600" cy="468300"/>
          </a:xfrm>
          <a:prstGeom prst="rect">
            <a:avLst/>
          </a:prstGeom>
        </p:spPr>
        <p:txBody>
          <a:bodyPr spcFirstLastPara="1" wrap="square" lIns="34275" tIns="34275" rIns="34275" bIns="34275" anchor="t" anchorCtr="0">
            <a:noAutofit/>
          </a:bodyPr>
          <a:lstStyle>
            <a:lvl1pPr lvl="0" algn="ctr" rtl="0">
              <a:spcBef>
                <a:spcPts val="0"/>
              </a:spcBef>
              <a:spcAft>
                <a:spcPts val="0"/>
              </a:spcAft>
              <a:buNone/>
              <a:defRPr sz="1400">
                <a:solidFill>
                  <a:srgbClr val="3F3F3F"/>
                </a:solidFill>
                <a:latin typeface="Roboto"/>
                <a:ea typeface="Roboto"/>
                <a:cs typeface="Roboto"/>
                <a:sym typeface="Roboto"/>
              </a:defRPr>
            </a:lvl1pPr>
            <a:lvl2pPr lvl="1" algn="ctr" rtl="0">
              <a:spcBef>
                <a:spcPts val="1600"/>
              </a:spcBef>
              <a:spcAft>
                <a:spcPts val="0"/>
              </a:spcAft>
              <a:buNone/>
              <a:defRPr sz="1400">
                <a:solidFill>
                  <a:srgbClr val="3F3F3F"/>
                </a:solidFill>
                <a:latin typeface="Roboto"/>
                <a:ea typeface="Roboto"/>
                <a:cs typeface="Roboto"/>
                <a:sym typeface="Roboto"/>
              </a:defRPr>
            </a:lvl2pPr>
            <a:lvl3pPr lvl="2" algn="ctr" rtl="0">
              <a:spcBef>
                <a:spcPts val="1600"/>
              </a:spcBef>
              <a:spcAft>
                <a:spcPts val="0"/>
              </a:spcAft>
              <a:buNone/>
              <a:defRPr sz="1400">
                <a:solidFill>
                  <a:srgbClr val="3F3F3F"/>
                </a:solidFill>
                <a:latin typeface="Roboto"/>
                <a:ea typeface="Roboto"/>
                <a:cs typeface="Roboto"/>
                <a:sym typeface="Roboto"/>
              </a:defRPr>
            </a:lvl3pPr>
            <a:lvl4pPr lvl="3" algn="ctr" rtl="0">
              <a:spcBef>
                <a:spcPts val="1600"/>
              </a:spcBef>
              <a:spcAft>
                <a:spcPts val="0"/>
              </a:spcAft>
              <a:buNone/>
              <a:defRPr sz="1400">
                <a:solidFill>
                  <a:srgbClr val="3F3F3F"/>
                </a:solidFill>
                <a:latin typeface="Roboto"/>
                <a:ea typeface="Roboto"/>
                <a:cs typeface="Roboto"/>
                <a:sym typeface="Roboto"/>
              </a:defRPr>
            </a:lvl4pPr>
            <a:lvl5pPr lvl="4" algn="ctr" rtl="0">
              <a:spcBef>
                <a:spcPts val="1600"/>
              </a:spcBef>
              <a:spcAft>
                <a:spcPts val="0"/>
              </a:spcAft>
              <a:buNone/>
              <a:defRPr sz="1400">
                <a:solidFill>
                  <a:srgbClr val="3F3F3F"/>
                </a:solidFill>
                <a:latin typeface="Roboto"/>
                <a:ea typeface="Roboto"/>
                <a:cs typeface="Roboto"/>
                <a:sym typeface="Roboto"/>
              </a:defRPr>
            </a:lvl5pPr>
            <a:lvl6pPr lvl="5" algn="ctr" rtl="0">
              <a:spcBef>
                <a:spcPts val="1600"/>
              </a:spcBef>
              <a:spcAft>
                <a:spcPts val="0"/>
              </a:spcAft>
              <a:buNone/>
              <a:defRPr sz="1400">
                <a:solidFill>
                  <a:srgbClr val="3F3F3F"/>
                </a:solidFill>
                <a:latin typeface="Roboto"/>
                <a:ea typeface="Roboto"/>
                <a:cs typeface="Roboto"/>
                <a:sym typeface="Roboto"/>
              </a:defRPr>
            </a:lvl6pPr>
            <a:lvl7pPr lvl="6" algn="ctr" rtl="0">
              <a:spcBef>
                <a:spcPts val="1600"/>
              </a:spcBef>
              <a:spcAft>
                <a:spcPts val="0"/>
              </a:spcAft>
              <a:buNone/>
              <a:defRPr sz="1400">
                <a:solidFill>
                  <a:srgbClr val="3F3F3F"/>
                </a:solidFill>
                <a:latin typeface="Roboto"/>
                <a:ea typeface="Roboto"/>
                <a:cs typeface="Roboto"/>
                <a:sym typeface="Roboto"/>
              </a:defRPr>
            </a:lvl7pPr>
            <a:lvl8pPr lvl="7" algn="ctr" rtl="0">
              <a:spcBef>
                <a:spcPts val="1600"/>
              </a:spcBef>
              <a:spcAft>
                <a:spcPts val="0"/>
              </a:spcAft>
              <a:buNone/>
              <a:defRPr sz="1400">
                <a:solidFill>
                  <a:srgbClr val="3F3F3F"/>
                </a:solidFill>
                <a:latin typeface="Roboto"/>
                <a:ea typeface="Roboto"/>
                <a:cs typeface="Roboto"/>
                <a:sym typeface="Roboto"/>
              </a:defRPr>
            </a:lvl8pPr>
            <a:lvl9pPr lvl="8" algn="ctr" rtl="0">
              <a:spcBef>
                <a:spcPts val="1600"/>
              </a:spcBef>
              <a:spcAft>
                <a:spcPts val="1600"/>
              </a:spcAft>
              <a:buNone/>
              <a:defRPr sz="1400">
                <a:solidFill>
                  <a:srgbClr val="3F3F3F"/>
                </a:solidFill>
                <a:latin typeface="Roboto"/>
                <a:ea typeface="Roboto"/>
                <a:cs typeface="Roboto"/>
                <a:sym typeface="Roboto"/>
              </a:defRPr>
            </a:lvl9pPr>
          </a:lstStyle>
          <a:p>
            <a:endParaRPr/>
          </a:p>
        </p:txBody>
      </p:sp>
      <p:sp>
        <p:nvSpPr>
          <p:cNvPr id="103" name="Google Shape;103;p20"/>
          <p:cNvSpPr txBox="1">
            <a:spLocks noGrp="1"/>
          </p:cNvSpPr>
          <p:nvPr>
            <p:ph type="title"/>
          </p:nvPr>
        </p:nvSpPr>
        <p:spPr>
          <a:xfrm>
            <a:off x="1239431" y="434072"/>
            <a:ext cx="67623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000000"/>
                </a:solidFill>
                <a:latin typeface="Roboto"/>
                <a:ea typeface="Roboto"/>
                <a:cs typeface="Roboto"/>
                <a:sym typeface="Roboto"/>
              </a:defRPr>
            </a:lvl1pPr>
            <a:lvl2pPr lvl="1" rtl="0">
              <a:spcBef>
                <a:spcPts val="0"/>
              </a:spcBef>
              <a:spcAft>
                <a:spcPts val="0"/>
              </a:spcAft>
              <a:buNone/>
              <a:defRPr>
                <a:solidFill>
                  <a:srgbClr val="000000"/>
                </a:solidFill>
                <a:latin typeface="Roboto"/>
                <a:ea typeface="Roboto"/>
                <a:cs typeface="Roboto"/>
                <a:sym typeface="Roboto"/>
              </a:defRPr>
            </a:lvl2pPr>
            <a:lvl3pPr lvl="2" rtl="0">
              <a:spcBef>
                <a:spcPts val="0"/>
              </a:spcBef>
              <a:spcAft>
                <a:spcPts val="0"/>
              </a:spcAft>
              <a:buNone/>
              <a:defRPr>
                <a:solidFill>
                  <a:srgbClr val="000000"/>
                </a:solidFill>
                <a:latin typeface="Roboto"/>
                <a:ea typeface="Roboto"/>
                <a:cs typeface="Roboto"/>
                <a:sym typeface="Roboto"/>
              </a:defRPr>
            </a:lvl3pPr>
            <a:lvl4pPr lvl="3" rtl="0">
              <a:spcBef>
                <a:spcPts val="0"/>
              </a:spcBef>
              <a:spcAft>
                <a:spcPts val="0"/>
              </a:spcAft>
              <a:buNone/>
              <a:defRPr>
                <a:solidFill>
                  <a:srgbClr val="000000"/>
                </a:solidFill>
                <a:latin typeface="Roboto"/>
                <a:ea typeface="Roboto"/>
                <a:cs typeface="Roboto"/>
                <a:sym typeface="Roboto"/>
              </a:defRPr>
            </a:lvl4pPr>
            <a:lvl5pPr lvl="4" rtl="0">
              <a:spcBef>
                <a:spcPts val="0"/>
              </a:spcBef>
              <a:spcAft>
                <a:spcPts val="0"/>
              </a:spcAft>
              <a:buNone/>
              <a:defRPr>
                <a:solidFill>
                  <a:srgbClr val="000000"/>
                </a:solidFill>
                <a:latin typeface="Roboto"/>
                <a:ea typeface="Roboto"/>
                <a:cs typeface="Roboto"/>
                <a:sym typeface="Roboto"/>
              </a:defRPr>
            </a:lvl5pPr>
            <a:lvl6pPr lvl="5" rtl="0">
              <a:spcBef>
                <a:spcPts val="0"/>
              </a:spcBef>
              <a:spcAft>
                <a:spcPts val="0"/>
              </a:spcAft>
              <a:buNone/>
              <a:defRPr>
                <a:solidFill>
                  <a:srgbClr val="000000"/>
                </a:solidFill>
                <a:latin typeface="Roboto"/>
                <a:ea typeface="Roboto"/>
                <a:cs typeface="Roboto"/>
                <a:sym typeface="Roboto"/>
              </a:defRPr>
            </a:lvl6pPr>
            <a:lvl7pPr lvl="6" rtl="0">
              <a:spcBef>
                <a:spcPts val="0"/>
              </a:spcBef>
              <a:spcAft>
                <a:spcPts val="0"/>
              </a:spcAft>
              <a:buNone/>
              <a:defRPr>
                <a:solidFill>
                  <a:srgbClr val="000000"/>
                </a:solidFill>
                <a:latin typeface="Roboto"/>
                <a:ea typeface="Roboto"/>
                <a:cs typeface="Roboto"/>
                <a:sym typeface="Roboto"/>
              </a:defRPr>
            </a:lvl7pPr>
            <a:lvl8pPr lvl="7" rtl="0">
              <a:spcBef>
                <a:spcPts val="0"/>
              </a:spcBef>
              <a:spcAft>
                <a:spcPts val="0"/>
              </a:spcAft>
              <a:buNone/>
              <a:defRPr>
                <a:solidFill>
                  <a:srgbClr val="000000"/>
                </a:solidFill>
                <a:latin typeface="Roboto"/>
                <a:ea typeface="Roboto"/>
                <a:cs typeface="Roboto"/>
                <a:sym typeface="Roboto"/>
              </a:defRPr>
            </a:lvl8pPr>
            <a:lvl9pPr lvl="8" rtl="0">
              <a:spcBef>
                <a:spcPts val="0"/>
              </a:spcBef>
              <a:spcAft>
                <a:spcPts val="0"/>
              </a:spcAft>
              <a:buNone/>
              <a:defRPr>
                <a:solidFill>
                  <a:srgbClr val="000000"/>
                </a:solidFill>
                <a:latin typeface="Roboto"/>
                <a:ea typeface="Roboto"/>
                <a:cs typeface="Roboto"/>
                <a:sym typeface="Roboto"/>
              </a:defRPr>
            </a:lvl9pPr>
          </a:lstStyle>
          <a:p>
            <a:endParaRPr/>
          </a:p>
        </p:txBody>
      </p:sp>
      <p:sp>
        <p:nvSpPr>
          <p:cNvPr id="105" name="Google Shape;105;p20"/>
          <p:cNvSpPr txBox="1">
            <a:spLocks noGrp="1"/>
          </p:cNvSpPr>
          <p:nvPr>
            <p:ph type="body" idx="2"/>
          </p:nvPr>
        </p:nvSpPr>
        <p:spPr>
          <a:xfrm>
            <a:off x="311700" y="13810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pic>
        <p:nvPicPr>
          <p:cNvPr id="7" name="Picture 6" descr="A picture containing drawing&#10;&#10;Description automatically generated">
            <a:extLst>
              <a:ext uri="{FF2B5EF4-FFF2-40B4-BE49-F238E27FC236}">
                <a16:creationId xmlns:a16="http://schemas.microsoft.com/office/drawing/2014/main" id="{29BF63E2-B6ED-FC4B-9C68-E90DAB23924A}"/>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41248" y="4855832"/>
            <a:ext cx="1189463" cy="18163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title white 1">
  <p:cSld name="TITLE_AND_BODY_1_1">
    <p:bg>
      <p:bgPr>
        <a:solidFill>
          <a:schemeClr val="accent4"/>
        </a:solid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sldNum" idx="12"/>
          </p:nvPr>
        </p:nvSpPr>
        <p:spPr>
          <a:xfrm>
            <a:off x="8845730" y="4809109"/>
            <a:ext cx="298269" cy="181637"/>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FFFFFF"/>
              </a:buClr>
              <a:buSzPts val="600"/>
              <a:buFont typeface="PT Sans"/>
              <a:buNone/>
              <a:defRPr sz="600" b="0" i="0">
                <a:solidFill>
                  <a:srgbClr val="FFFFFF"/>
                </a:solidFill>
                <a:latin typeface="Arial" panose="020B0604020202020204" pitchFamily="34" charset="0"/>
                <a:ea typeface="Arial" panose="020B0604020202020204" pitchFamily="34" charset="0"/>
                <a:cs typeface="Arial" panose="020B0604020202020204" pitchFamily="34" charset="0"/>
                <a:sym typeface="PT Sans"/>
              </a:defRPr>
            </a:lvl1pPr>
            <a:lvl2pPr marL="0" lvl="1"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2pPr>
            <a:lvl3pPr marL="0" lvl="2"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3pPr>
            <a:lvl4pPr marL="0" lvl="3"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4pPr>
            <a:lvl5pPr marL="0" lvl="4"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5pPr>
            <a:lvl6pPr marL="0" lvl="5"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6pPr>
            <a:lvl7pPr marL="0" lvl="6"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7pPr>
            <a:lvl8pPr marL="0" lvl="7"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8pPr>
            <a:lvl9pPr marL="0" lvl="8"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9pPr>
          </a:lstStyle>
          <a:p>
            <a:fld id="{00000000-1234-1234-1234-123412341234}" type="slidenum">
              <a:rPr lang="en" smtClean="0"/>
              <a:pPr/>
              <a:t>‹#›</a:t>
            </a:fld>
            <a:endParaRPr lang="en" sz="1000" dirty="0">
              <a:solidFill>
                <a:schemeClr val="dk2"/>
              </a:solidFill>
              <a:latin typeface="Arial"/>
              <a:ea typeface="Arial"/>
              <a:cs typeface="Arial"/>
              <a:sym typeface="Arial"/>
            </a:endParaRPr>
          </a:p>
        </p:txBody>
      </p:sp>
      <p:sp>
        <p:nvSpPr>
          <p:cNvPr id="108" name="Google Shape;108;p21"/>
          <p:cNvSpPr txBox="1">
            <a:spLocks noGrp="1"/>
          </p:cNvSpPr>
          <p:nvPr>
            <p:ph type="subTitle" idx="1"/>
          </p:nvPr>
        </p:nvSpPr>
        <p:spPr>
          <a:xfrm>
            <a:off x="2663428" y="953813"/>
            <a:ext cx="3807600" cy="468300"/>
          </a:xfrm>
          <a:prstGeom prst="rect">
            <a:avLst/>
          </a:prstGeom>
        </p:spPr>
        <p:txBody>
          <a:bodyPr spcFirstLastPara="1" wrap="square" lIns="34275" tIns="34275" rIns="34275" bIns="34275" anchor="t" anchorCtr="0">
            <a:noAutofit/>
          </a:bodyPr>
          <a:lstStyle>
            <a:lvl1pPr lvl="0" algn="ctr" rtl="0">
              <a:spcBef>
                <a:spcPts val="0"/>
              </a:spcBef>
              <a:spcAft>
                <a:spcPts val="0"/>
              </a:spcAft>
              <a:buNone/>
              <a:defRPr sz="1400">
                <a:solidFill>
                  <a:srgbClr val="FFFFFF"/>
                </a:solidFill>
                <a:latin typeface="Roboto"/>
                <a:ea typeface="Roboto"/>
                <a:cs typeface="Roboto"/>
                <a:sym typeface="Roboto"/>
              </a:defRPr>
            </a:lvl1pPr>
            <a:lvl2pPr lvl="1" algn="ctr" rtl="0">
              <a:spcBef>
                <a:spcPts val="1600"/>
              </a:spcBef>
              <a:spcAft>
                <a:spcPts val="0"/>
              </a:spcAft>
              <a:buNone/>
              <a:defRPr sz="1400">
                <a:solidFill>
                  <a:srgbClr val="FFFFFF"/>
                </a:solidFill>
                <a:latin typeface="Roboto"/>
                <a:ea typeface="Roboto"/>
                <a:cs typeface="Roboto"/>
                <a:sym typeface="Roboto"/>
              </a:defRPr>
            </a:lvl2pPr>
            <a:lvl3pPr lvl="2" algn="ctr" rtl="0">
              <a:spcBef>
                <a:spcPts val="1600"/>
              </a:spcBef>
              <a:spcAft>
                <a:spcPts val="0"/>
              </a:spcAft>
              <a:buNone/>
              <a:defRPr sz="1400">
                <a:solidFill>
                  <a:srgbClr val="FFFFFF"/>
                </a:solidFill>
                <a:latin typeface="Roboto"/>
                <a:ea typeface="Roboto"/>
                <a:cs typeface="Roboto"/>
                <a:sym typeface="Roboto"/>
              </a:defRPr>
            </a:lvl3pPr>
            <a:lvl4pPr lvl="3" algn="ctr" rtl="0">
              <a:spcBef>
                <a:spcPts val="1600"/>
              </a:spcBef>
              <a:spcAft>
                <a:spcPts val="0"/>
              </a:spcAft>
              <a:buNone/>
              <a:defRPr sz="1400">
                <a:solidFill>
                  <a:srgbClr val="FFFFFF"/>
                </a:solidFill>
                <a:latin typeface="Roboto"/>
                <a:ea typeface="Roboto"/>
                <a:cs typeface="Roboto"/>
                <a:sym typeface="Roboto"/>
              </a:defRPr>
            </a:lvl4pPr>
            <a:lvl5pPr lvl="4" algn="ctr" rtl="0">
              <a:spcBef>
                <a:spcPts val="1600"/>
              </a:spcBef>
              <a:spcAft>
                <a:spcPts val="0"/>
              </a:spcAft>
              <a:buNone/>
              <a:defRPr sz="1400">
                <a:solidFill>
                  <a:srgbClr val="FFFFFF"/>
                </a:solidFill>
                <a:latin typeface="Roboto"/>
                <a:ea typeface="Roboto"/>
                <a:cs typeface="Roboto"/>
                <a:sym typeface="Roboto"/>
              </a:defRPr>
            </a:lvl5pPr>
            <a:lvl6pPr lvl="5" algn="ctr" rtl="0">
              <a:spcBef>
                <a:spcPts val="1600"/>
              </a:spcBef>
              <a:spcAft>
                <a:spcPts val="0"/>
              </a:spcAft>
              <a:buNone/>
              <a:defRPr sz="1400">
                <a:solidFill>
                  <a:srgbClr val="FFFFFF"/>
                </a:solidFill>
                <a:latin typeface="Roboto"/>
                <a:ea typeface="Roboto"/>
                <a:cs typeface="Roboto"/>
                <a:sym typeface="Roboto"/>
              </a:defRPr>
            </a:lvl6pPr>
            <a:lvl7pPr lvl="6" algn="ctr" rtl="0">
              <a:spcBef>
                <a:spcPts val="1600"/>
              </a:spcBef>
              <a:spcAft>
                <a:spcPts val="0"/>
              </a:spcAft>
              <a:buNone/>
              <a:defRPr sz="1400">
                <a:solidFill>
                  <a:srgbClr val="FFFFFF"/>
                </a:solidFill>
                <a:latin typeface="Roboto"/>
                <a:ea typeface="Roboto"/>
                <a:cs typeface="Roboto"/>
                <a:sym typeface="Roboto"/>
              </a:defRPr>
            </a:lvl7pPr>
            <a:lvl8pPr lvl="7" algn="ctr" rtl="0">
              <a:spcBef>
                <a:spcPts val="1600"/>
              </a:spcBef>
              <a:spcAft>
                <a:spcPts val="0"/>
              </a:spcAft>
              <a:buNone/>
              <a:defRPr sz="1400">
                <a:solidFill>
                  <a:srgbClr val="FFFFFF"/>
                </a:solidFill>
                <a:latin typeface="Roboto"/>
                <a:ea typeface="Roboto"/>
                <a:cs typeface="Roboto"/>
                <a:sym typeface="Roboto"/>
              </a:defRPr>
            </a:lvl8pPr>
            <a:lvl9pPr lvl="8" algn="ctr" rtl="0">
              <a:spcBef>
                <a:spcPts val="1600"/>
              </a:spcBef>
              <a:spcAft>
                <a:spcPts val="1600"/>
              </a:spcAft>
              <a:buNone/>
              <a:defRPr sz="1400">
                <a:solidFill>
                  <a:srgbClr val="FFFFFF"/>
                </a:solidFill>
                <a:latin typeface="Roboto"/>
                <a:ea typeface="Roboto"/>
                <a:cs typeface="Roboto"/>
                <a:sym typeface="Roboto"/>
              </a:defRPr>
            </a:lvl9pPr>
          </a:lstStyle>
          <a:p>
            <a:endParaRPr/>
          </a:p>
        </p:txBody>
      </p:sp>
      <p:sp>
        <p:nvSpPr>
          <p:cNvPr id="109" name="Google Shape;109;p21"/>
          <p:cNvSpPr txBox="1">
            <a:spLocks noGrp="1"/>
          </p:cNvSpPr>
          <p:nvPr>
            <p:ph type="title"/>
          </p:nvPr>
        </p:nvSpPr>
        <p:spPr>
          <a:xfrm>
            <a:off x="1239431" y="434072"/>
            <a:ext cx="67623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111" name="Google Shape;111;p21"/>
          <p:cNvSpPr txBox="1">
            <a:spLocks noGrp="1"/>
          </p:cNvSpPr>
          <p:nvPr>
            <p:ph type="body" idx="2"/>
          </p:nvPr>
        </p:nvSpPr>
        <p:spPr>
          <a:xfrm>
            <a:off x="311700" y="13810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7" name="Picture 6" descr="A picture containing drawing&#10;&#10;Description automatically generated">
            <a:extLst>
              <a:ext uri="{FF2B5EF4-FFF2-40B4-BE49-F238E27FC236}">
                <a16:creationId xmlns:a16="http://schemas.microsoft.com/office/drawing/2014/main" id="{4B20C1F6-768D-2547-A99C-301794356E85}"/>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title white 1 1">
  <p:cSld name="section title white 1 1">
    <p:bg>
      <p:bgPr>
        <a:solidFill>
          <a:srgbClr val="2D3F50"/>
        </a:solidFill>
        <a:effectLst/>
      </p:bgPr>
    </p:bg>
    <p:spTree>
      <p:nvGrpSpPr>
        <p:cNvPr id="1" name="Shape 112"/>
        <p:cNvGrpSpPr/>
        <p:nvPr/>
      </p:nvGrpSpPr>
      <p:grpSpPr>
        <a:xfrm>
          <a:off x="0" y="0"/>
          <a:ext cx="0" cy="0"/>
          <a:chOff x="0" y="0"/>
          <a:chExt cx="0" cy="0"/>
        </a:xfrm>
      </p:grpSpPr>
      <p:sp>
        <p:nvSpPr>
          <p:cNvPr id="113" name="Google Shape;113;p22"/>
          <p:cNvSpPr txBox="1">
            <a:spLocks noGrp="1"/>
          </p:cNvSpPr>
          <p:nvPr>
            <p:ph type="sldNum" idx="12"/>
          </p:nvPr>
        </p:nvSpPr>
        <p:spPr>
          <a:xfrm>
            <a:off x="8845731" y="4915446"/>
            <a:ext cx="89400" cy="75300"/>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FFFFFF"/>
              </a:buClr>
              <a:buSzPts val="600"/>
              <a:buFont typeface="PT Sans"/>
              <a:buNone/>
              <a:defRPr sz="600" b="0" i="0">
                <a:solidFill>
                  <a:srgbClr val="FFFFFF"/>
                </a:solidFill>
                <a:latin typeface="Arial" panose="020B0604020202020204" pitchFamily="34" charset="0"/>
                <a:ea typeface="Arial" panose="020B0604020202020204" pitchFamily="34" charset="0"/>
                <a:cs typeface="Arial" panose="020B0604020202020204" pitchFamily="34" charset="0"/>
                <a:sym typeface="PT Sans"/>
              </a:defRPr>
            </a:lvl1pPr>
            <a:lvl2pPr marL="0" lvl="1"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2pPr>
            <a:lvl3pPr marL="0" lvl="2"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3pPr>
            <a:lvl4pPr marL="0" lvl="3"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4pPr>
            <a:lvl5pPr marL="0" lvl="4"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5pPr>
            <a:lvl6pPr marL="0" lvl="5"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6pPr>
            <a:lvl7pPr marL="0" lvl="6"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7pPr>
            <a:lvl8pPr marL="0" lvl="7"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8pPr>
            <a:lvl9pPr marL="0" lvl="8" indent="0" algn="l" rtl="0">
              <a:lnSpc>
                <a:spcPct val="100000"/>
              </a:lnSpc>
              <a:spcBef>
                <a:spcPts val="0"/>
              </a:spcBef>
              <a:spcAft>
                <a:spcPts val="0"/>
              </a:spcAft>
              <a:buClr>
                <a:srgbClr val="FFFFFF"/>
              </a:buClr>
              <a:buSzPts val="600"/>
              <a:buFont typeface="PT Sans"/>
              <a:buNone/>
              <a:defRPr sz="600" b="1">
                <a:solidFill>
                  <a:srgbClr val="FFFFFF"/>
                </a:solidFill>
                <a:latin typeface="PT Sans"/>
                <a:ea typeface="PT Sans"/>
                <a:cs typeface="PT Sans"/>
                <a:sym typeface="PT Sans"/>
              </a:defRPr>
            </a:lvl9pPr>
          </a:lstStyle>
          <a:p>
            <a:fld id="{00000000-1234-1234-1234-123412341234}" type="slidenum">
              <a:rPr lang="en" smtClean="0"/>
              <a:pPr/>
              <a:t>‹#›</a:t>
            </a:fld>
            <a:endParaRPr lang="en" sz="1000" dirty="0">
              <a:solidFill>
                <a:schemeClr val="dk2"/>
              </a:solidFill>
              <a:latin typeface="Arial"/>
              <a:ea typeface="Arial"/>
              <a:cs typeface="Arial"/>
              <a:sym typeface="Arial"/>
            </a:endParaRPr>
          </a:p>
        </p:txBody>
      </p:sp>
      <p:sp>
        <p:nvSpPr>
          <p:cNvPr id="114" name="Google Shape;114;p22"/>
          <p:cNvSpPr txBox="1">
            <a:spLocks noGrp="1"/>
          </p:cNvSpPr>
          <p:nvPr>
            <p:ph type="subTitle" idx="1"/>
          </p:nvPr>
        </p:nvSpPr>
        <p:spPr>
          <a:xfrm>
            <a:off x="2663428" y="953813"/>
            <a:ext cx="3807600" cy="468300"/>
          </a:xfrm>
          <a:prstGeom prst="rect">
            <a:avLst/>
          </a:prstGeom>
        </p:spPr>
        <p:txBody>
          <a:bodyPr spcFirstLastPara="1" wrap="square" lIns="34275" tIns="34275" rIns="34275" bIns="34275" anchor="t" anchorCtr="0">
            <a:noAutofit/>
          </a:bodyPr>
          <a:lstStyle>
            <a:lvl1pPr lvl="0" algn="ctr" rtl="0">
              <a:spcBef>
                <a:spcPts val="0"/>
              </a:spcBef>
              <a:spcAft>
                <a:spcPts val="0"/>
              </a:spcAft>
              <a:buNone/>
              <a:defRPr sz="1400">
                <a:solidFill>
                  <a:srgbClr val="FFFFFF"/>
                </a:solidFill>
                <a:latin typeface="Roboto"/>
                <a:ea typeface="Roboto"/>
                <a:cs typeface="Roboto"/>
                <a:sym typeface="Roboto"/>
              </a:defRPr>
            </a:lvl1pPr>
            <a:lvl2pPr lvl="1" algn="ctr" rtl="0">
              <a:spcBef>
                <a:spcPts val="1600"/>
              </a:spcBef>
              <a:spcAft>
                <a:spcPts val="0"/>
              </a:spcAft>
              <a:buNone/>
              <a:defRPr sz="1400">
                <a:solidFill>
                  <a:srgbClr val="FFFFFF"/>
                </a:solidFill>
                <a:latin typeface="Roboto"/>
                <a:ea typeface="Roboto"/>
                <a:cs typeface="Roboto"/>
                <a:sym typeface="Roboto"/>
              </a:defRPr>
            </a:lvl2pPr>
            <a:lvl3pPr lvl="2" algn="ctr" rtl="0">
              <a:spcBef>
                <a:spcPts val="1600"/>
              </a:spcBef>
              <a:spcAft>
                <a:spcPts val="0"/>
              </a:spcAft>
              <a:buNone/>
              <a:defRPr sz="1400">
                <a:solidFill>
                  <a:srgbClr val="FFFFFF"/>
                </a:solidFill>
                <a:latin typeface="Roboto"/>
                <a:ea typeface="Roboto"/>
                <a:cs typeface="Roboto"/>
                <a:sym typeface="Roboto"/>
              </a:defRPr>
            </a:lvl3pPr>
            <a:lvl4pPr lvl="3" algn="ctr" rtl="0">
              <a:spcBef>
                <a:spcPts val="1600"/>
              </a:spcBef>
              <a:spcAft>
                <a:spcPts val="0"/>
              </a:spcAft>
              <a:buNone/>
              <a:defRPr sz="1400">
                <a:solidFill>
                  <a:srgbClr val="FFFFFF"/>
                </a:solidFill>
                <a:latin typeface="Roboto"/>
                <a:ea typeface="Roboto"/>
                <a:cs typeface="Roboto"/>
                <a:sym typeface="Roboto"/>
              </a:defRPr>
            </a:lvl4pPr>
            <a:lvl5pPr lvl="4" algn="ctr" rtl="0">
              <a:spcBef>
                <a:spcPts val="1600"/>
              </a:spcBef>
              <a:spcAft>
                <a:spcPts val="0"/>
              </a:spcAft>
              <a:buNone/>
              <a:defRPr sz="1400">
                <a:solidFill>
                  <a:srgbClr val="FFFFFF"/>
                </a:solidFill>
                <a:latin typeface="Roboto"/>
                <a:ea typeface="Roboto"/>
                <a:cs typeface="Roboto"/>
                <a:sym typeface="Roboto"/>
              </a:defRPr>
            </a:lvl5pPr>
            <a:lvl6pPr lvl="5" algn="ctr" rtl="0">
              <a:spcBef>
                <a:spcPts val="1600"/>
              </a:spcBef>
              <a:spcAft>
                <a:spcPts val="0"/>
              </a:spcAft>
              <a:buNone/>
              <a:defRPr sz="1400">
                <a:solidFill>
                  <a:srgbClr val="FFFFFF"/>
                </a:solidFill>
                <a:latin typeface="Roboto"/>
                <a:ea typeface="Roboto"/>
                <a:cs typeface="Roboto"/>
                <a:sym typeface="Roboto"/>
              </a:defRPr>
            </a:lvl6pPr>
            <a:lvl7pPr lvl="6" algn="ctr" rtl="0">
              <a:spcBef>
                <a:spcPts val="1600"/>
              </a:spcBef>
              <a:spcAft>
                <a:spcPts val="0"/>
              </a:spcAft>
              <a:buNone/>
              <a:defRPr sz="1400">
                <a:solidFill>
                  <a:srgbClr val="FFFFFF"/>
                </a:solidFill>
                <a:latin typeface="Roboto"/>
                <a:ea typeface="Roboto"/>
                <a:cs typeface="Roboto"/>
                <a:sym typeface="Roboto"/>
              </a:defRPr>
            </a:lvl7pPr>
            <a:lvl8pPr lvl="7" algn="ctr" rtl="0">
              <a:spcBef>
                <a:spcPts val="1600"/>
              </a:spcBef>
              <a:spcAft>
                <a:spcPts val="0"/>
              </a:spcAft>
              <a:buNone/>
              <a:defRPr sz="1400">
                <a:solidFill>
                  <a:srgbClr val="FFFFFF"/>
                </a:solidFill>
                <a:latin typeface="Roboto"/>
                <a:ea typeface="Roboto"/>
                <a:cs typeface="Roboto"/>
                <a:sym typeface="Roboto"/>
              </a:defRPr>
            </a:lvl8pPr>
            <a:lvl9pPr lvl="8" algn="ctr" rtl="0">
              <a:spcBef>
                <a:spcPts val="1600"/>
              </a:spcBef>
              <a:spcAft>
                <a:spcPts val="1600"/>
              </a:spcAft>
              <a:buNone/>
              <a:defRPr sz="1400">
                <a:solidFill>
                  <a:srgbClr val="FFFFFF"/>
                </a:solidFill>
                <a:latin typeface="Roboto"/>
                <a:ea typeface="Roboto"/>
                <a:cs typeface="Roboto"/>
                <a:sym typeface="Roboto"/>
              </a:defRPr>
            </a:lvl9pPr>
          </a:lstStyle>
          <a:p>
            <a:endParaRPr/>
          </a:p>
        </p:txBody>
      </p:sp>
      <p:sp>
        <p:nvSpPr>
          <p:cNvPr id="115" name="Google Shape;115;p22"/>
          <p:cNvSpPr txBox="1">
            <a:spLocks noGrp="1"/>
          </p:cNvSpPr>
          <p:nvPr>
            <p:ph type="title"/>
          </p:nvPr>
        </p:nvSpPr>
        <p:spPr>
          <a:xfrm>
            <a:off x="1239431" y="434072"/>
            <a:ext cx="67623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117" name="Google Shape;117;p22"/>
          <p:cNvSpPr txBox="1">
            <a:spLocks noGrp="1"/>
          </p:cNvSpPr>
          <p:nvPr>
            <p:ph type="body" idx="2"/>
          </p:nvPr>
        </p:nvSpPr>
        <p:spPr>
          <a:xfrm>
            <a:off x="311700" y="13810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7" name="Picture 6" descr="A picture containing drawing&#10;&#10;Description automatically generated">
            <a:extLst>
              <a:ext uri="{FF2B5EF4-FFF2-40B4-BE49-F238E27FC236}">
                <a16:creationId xmlns:a16="http://schemas.microsoft.com/office/drawing/2014/main" id="{293812F7-F341-6247-AC7D-464FD1513ACD}"/>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or graph 1">
  <p:cSld name="Chart or graph 1">
    <p:spTree>
      <p:nvGrpSpPr>
        <p:cNvPr id="1" name="Shape 118"/>
        <p:cNvGrpSpPr/>
        <p:nvPr/>
      </p:nvGrpSpPr>
      <p:grpSpPr>
        <a:xfrm>
          <a:off x="0" y="0"/>
          <a:ext cx="0" cy="0"/>
          <a:chOff x="0" y="0"/>
          <a:chExt cx="0" cy="0"/>
        </a:xfrm>
      </p:grpSpPr>
      <p:sp>
        <p:nvSpPr>
          <p:cNvPr id="120" name="Google Shape;120;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pic>
        <p:nvPicPr>
          <p:cNvPr id="4" name="Picture 3" descr="A picture containing drawing&#10;&#10;Description automatically generated">
            <a:extLst>
              <a:ext uri="{FF2B5EF4-FFF2-40B4-BE49-F238E27FC236}">
                <a16:creationId xmlns:a16="http://schemas.microsoft.com/office/drawing/2014/main" id="{961B9388-C9B9-F341-AD29-6CAAB6D85B4C}"/>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41248" y="4855832"/>
            <a:ext cx="1189463" cy="18163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randing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570" y="2219244"/>
            <a:ext cx="8592861" cy="615456"/>
          </a:xfrm>
        </p:spPr>
        <p:txBody>
          <a:bodyPr wrap="square" anchor="ctr" anchorCtr="0">
            <a:spAutoFit/>
          </a:bodyPr>
          <a:lstStyle>
            <a:lvl1pPr algn="ctr">
              <a:defRPr sz="4000">
                <a:solidFill>
                  <a:srgbClr val="FFFFFF"/>
                </a:solidFill>
              </a:defRPr>
            </a:lvl1pPr>
          </a:lstStyle>
          <a:p>
            <a:r>
              <a:rPr lang="en-US"/>
              <a:t>Click to edit Master title style</a:t>
            </a:r>
          </a:p>
        </p:txBody>
      </p:sp>
    </p:spTree>
    <p:extLst>
      <p:ext uri="{BB962C8B-B14F-4D97-AF65-F5344CB8AC3E}">
        <p14:creationId xmlns:p14="http://schemas.microsoft.com/office/powerpoint/2010/main" val="420322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476895" y="2254724"/>
            <a:ext cx="8190210" cy="634051"/>
          </a:xfrm>
        </p:spPr>
        <p:txBody>
          <a:bodyPr wrap="square" anchor="ctr" anchorCtr="0">
            <a:spAutoFit/>
          </a:bodyPr>
          <a:lstStyle>
            <a:lvl1pPr algn="ctr">
              <a:defRPr sz="4000" b="1" baseline="0">
                <a:solidFill>
                  <a:schemeClr val="tx2"/>
                </a:solidFill>
              </a:defRPr>
            </a:lvl1pPr>
          </a:lstStyle>
          <a:p>
            <a:r>
              <a:rPr lang="en-US"/>
              <a:t>&lt;Section Name Here&gt;</a:t>
            </a:r>
          </a:p>
        </p:txBody>
      </p:sp>
      <p:sp>
        <p:nvSpPr>
          <p:cNvPr id="6" name="Text Placeholder 5"/>
          <p:cNvSpPr>
            <a:spLocks noGrp="1"/>
          </p:cNvSpPr>
          <p:nvPr>
            <p:ph type="body" sz="quarter" idx="10" hasCustomPrompt="1"/>
          </p:nvPr>
        </p:nvSpPr>
        <p:spPr>
          <a:xfrm>
            <a:off x="476897" y="3135318"/>
            <a:ext cx="8190207" cy="503231"/>
          </a:xfrm>
          <a:prstGeom prst="rect">
            <a:avLst/>
          </a:prstGeom>
        </p:spPr>
        <p:txBody>
          <a:bodyPr>
            <a:noAutofit/>
          </a:bodyPr>
          <a:lstStyle>
            <a:lvl1pPr marL="0" indent="0" algn="ctr">
              <a:buNone/>
              <a:defRPr sz="2400" b="1">
                <a:solidFill>
                  <a:schemeClr val="bg1"/>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a:t>&lt;sub head here&gt;</a:t>
            </a:r>
          </a:p>
        </p:txBody>
      </p:sp>
    </p:spTree>
    <p:extLst>
      <p:ext uri="{BB962C8B-B14F-4D97-AF65-F5344CB8AC3E}">
        <p14:creationId xmlns:p14="http://schemas.microsoft.com/office/powerpoint/2010/main" val="93917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1 1">
  <p:cSld name="Section header 1 1">
    <p:bg>
      <p:bgPr>
        <a:solidFill>
          <a:srgbClr val="2D3F50"/>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Roboto"/>
              <a:buNone/>
              <a:defRPr sz="3600">
                <a:solidFill>
                  <a:schemeClr val="lt1"/>
                </a:solidFill>
                <a:latin typeface="Roboto"/>
                <a:ea typeface="Roboto"/>
                <a:cs typeface="Roboto"/>
                <a:sym typeface="Roboto"/>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4" name="Google Shape;2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bg1"/>
                </a:solidFill>
              </a:defRPr>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fld id="{00000000-1234-1234-1234-123412341234}" type="slidenum">
              <a:rPr lang="en" smtClean="0"/>
              <a:pPr/>
              <a:t>‹#›</a:t>
            </a:fld>
            <a:endParaRPr lang="en"/>
          </a:p>
        </p:txBody>
      </p:sp>
      <p:pic>
        <p:nvPicPr>
          <p:cNvPr id="5" name="Picture 4" descr="A picture containing drawing&#10;&#10;Description automatically generated">
            <a:extLst>
              <a:ext uri="{FF2B5EF4-FFF2-40B4-BE49-F238E27FC236}">
                <a16:creationId xmlns:a16="http://schemas.microsoft.com/office/drawing/2014/main" id="{2919ADD1-9215-FD42-805A-F85033C01014}"/>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1">
  <p:cSld name="TITLE_1">
    <p:bg>
      <p:bgPr>
        <a:gradFill>
          <a:gsLst>
            <a:gs pos="0">
              <a:srgbClr val="54CA8D"/>
            </a:gs>
            <a:gs pos="100000">
              <a:srgbClr val="47AB6C"/>
            </a:gs>
          </a:gsLst>
          <a:lin ang="5400012" scaled="0"/>
        </a:gradFill>
        <a:effectLst/>
      </p:bgPr>
    </p:bg>
    <p:spTree>
      <p:nvGrpSpPr>
        <p:cNvPr id="1" name="Shape 277"/>
        <p:cNvGrpSpPr/>
        <p:nvPr/>
      </p:nvGrpSpPr>
      <p:grpSpPr>
        <a:xfrm>
          <a:off x="0" y="0"/>
          <a:ext cx="0" cy="0"/>
          <a:chOff x="0" y="0"/>
          <a:chExt cx="0" cy="0"/>
        </a:xfrm>
      </p:grpSpPr>
      <p:sp>
        <p:nvSpPr>
          <p:cNvPr id="278" name="Google Shape;278;p52"/>
          <p:cNvSpPr txBox="1">
            <a:spLocks noGrp="1"/>
          </p:cNvSpPr>
          <p:nvPr>
            <p:ph type="subTitle" idx="1"/>
          </p:nvPr>
        </p:nvSpPr>
        <p:spPr>
          <a:xfrm>
            <a:off x="311700" y="29865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2800"/>
              <a:buFont typeface="Roboto"/>
              <a:buNone/>
              <a:defRPr sz="2800">
                <a:solidFill>
                  <a:srgbClr val="FFFFFF"/>
                </a:solidFill>
                <a:latin typeface="Roboto"/>
                <a:ea typeface="Roboto"/>
                <a:cs typeface="Roboto"/>
                <a:sym typeface="Roboto"/>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279" name="Google Shape;279;p52"/>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80" name="Google Shape;280;p52"/>
          <p:cNvPicPr preferRelativeResize="0"/>
          <p:nvPr/>
        </p:nvPicPr>
        <p:blipFill>
          <a:blip r:embed="rId2">
            <a:alphaModFix/>
          </a:blip>
          <a:stretch>
            <a:fillRect/>
          </a:stretch>
        </p:blipFill>
        <p:spPr>
          <a:xfrm>
            <a:off x="1485263" y="2161879"/>
            <a:ext cx="6173475" cy="756600"/>
          </a:xfrm>
          <a:prstGeom prst="rect">
            <a:avLst/>
          </a:prstGeom>
          <a:noFill/>
          <a:ln>
            <a:noFill/>
          </a:ln>
        </p:spPr>
      </p:pic>
    </p:spTree>
    <p:extLst>
      <p:ext uri="{BB962C8B-B14F-4D97-AF65-F5344CB8AC3E}">
        <p14:creationId xmlns:p14="http://schemas.microsoft.com/office/powerpoint/2010/main" val="266466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7" name="Google Shape;27;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9" name="Google Shape;29;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oboto"/>
                <a:ea typeface="Roboto"/>
                <a:cs typeface="Roboto"/>
                <a:sym typeface="Roboto"/>
              </a:defRPr>
            </a:lvl1pPr>
            <a:lvl2pPr lvl="1" rtl="0">
              <a:buNone/>
              <a:defRPr sz="1300">
                <a:latin typeface="Roboto"/>
                <a:ea typeface="Roboto"/>
                <a:cs typeface="Roboto"/>
                <a:sym typeface="Roboto"/>
              </a:defRPr>
            </a:lvl2pPr>
            <a:lvl3pPr lvl="2" rtl="0">
              <a:buNone/>
              <a:defRPr sz="1300">
                <a:latin typeface="Roboto"/>
                <a:ea typeface="Roboto"/>
                <a:cs typeface="Roboto"/>
                <a:sym typeface="Roboto"/>
              </a:defRPr>
            </a:lvl3pPr>
            <a:lvl4pPr lvl="3" rtl="0">
              <a:buNone/>
              <a:defRPr sz="1300">
                <a:latin typeface="Roboto"/>
                <a:ea typeface="Roboto"/>
                <a:cs typeface="Roboto"/>
                <a:sym typeface="Roboto"/>
              </a:defRPr>
            </a:lvl4pPr>
            <a:lvl5pPr lvl="4" rtl="0">
              <a:buNone/>
              <a:defRPr sz="1300">
                <a:latin typeface="Roboto"/>
                <a:ea typeface="Roboto"/>
                <a:cs typeface="Roboto"/>
                <a:sym typeface="Roboto"/>
              </a:defRPr>
            </a:lvl5pPr>
            <a:lvl6pPr lvl="5" rtl="0">
              <a:buNone/>
              <a:defRPr sz="1300">
                <a:latin typeface="Roboto"/>
                <a:ea typeface="Roboto"/>
                <a:cs typeface="Roboto"/>
                <a:sym typeface="Roboto"/>
              </a:defRPr>
            </a:lvl6pPr>
            <a:lvl7pPr lvl="6" rtl="0">
              <a:buNone/>
              <a:defRPr sz="1300">
                <a:latin typeface="Roboto"/>
                <a:ea typeface="Roboto"/>
                <a:cs typeface="Roboto"/>
                <a:sym typeface="Roboto"/>
              </a:defRPr>
            </a:lvl7pPr>
            <a:lvl8pPr lvl="7" rtl="0">
              <a:buNone/>
              <a:defRPr sz="1300">
                <a:latin typeface="Roboto"/>
                <a:ea typeface="Roboto"/>
                <a:cs typeface="Roboto"/>
                <a:sym typeface="Roboto"/>
              </a:defRPr>
            </a:lvl8pPr>
            <a:lvl9pPr lvl="8" rtl="0">
              <a:buNone/>
              <a:defRPr sz="13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 name="Picture 5" descr="A picture containing drawing&#10;&#10;Description automatically generated">
            <a:extLst>
              <a:ext uri="{FF2B5EF4-FFF2-40B4-BE49-F238E27FC236}">
                <a16:creationId xmlns:a16="http://schemas.microsoft.com/office/drawing/2014/main" id="{EEEF18BD-2340-F341-A904-C6D91AA3A497}"/>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41248" y="4855832"/>
            <a:ext cx="1189463" cy="18163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rgbClr val="2D3F50"/>
        </a:solidFill>
        <a:effectLst/>
      </p:bgPr>
    </p:bg>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32" name="Google Shape;32;p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34" name="Google Shape;3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 name="Picture 5" descr="A picture containing drawing&#10;&#10;Description automatically generated">
            <a:extLst>
              <a:ext uri="{FF2B5EF4-FFF2-40B4-BE49-F238E27FC236}">
                <a16:creationId xmlns:a16="http://schemas.microsoft.com/office/drawing/2014/main" id="{6B546422-CBD0-F549-B4F9-2CFD215E3522}"/>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 and body 1">
    <p:bg>
      <p:bgPr>
        <a:solidFill>
          <a:srgbClr val="47AB6C"/>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37" name="Google Shape;37;p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39" name="Google Shape;3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 name="Picture 5" descr="A picture containing drawing&#10;&#10;Description automatically generated">
            <a:extLst>
              <a:ext uri="{FF2B5EF4-FFF2-40B4-BE49-F238E27FC236}">
                <a16:creationId xmlns:a16="http://schemas.microsoft.com/office/drawing/2014/main" id="{6831BE3B-71B3-2E4A-958A-4F24F80B466D}"/>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42" name="Google Shape;42;p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04800" rtl="0">
              <a:spcBef>
                <a:spcPts val="1600"/>
              </a:spcBef>
              <a:spcAft>
                <a:spcPts val="0"/>
              </a:spcAft>
              <a:buSzPts val="1200"/>
              <a:buFont typeface="Roboto"/>
              <a:buChar char="○"/>
              <a:defRPr sz="1200">
                <a:latin typeface="Roboto"/>
                <a:ea typeface="Roboto"/>
                <a:cs typeface="Roboto"/>
                <a:sym typeface="Roboto"/>
              </a:defRPr>
            </a:lvl2pPr>
            <a:lvl3pPr marL="1371600" lvl="2" indent="-304800" rtl="0">
              <a:spcBef>
                <a:spcPts val="1600"/>
              </a:spcBef>
              <a:spcAft>
                <a:spcPts val="0"/>
              </a:spcAft>
              <a:buSzPts val="1200"/>
              <a:buFont typeface="Roboto"/>
              <a:buChar char="■"/>
              <a:defRPr sz="1200">
                <a:latin typeface="Roboto"/>
                <a:ea typeface="Roboto"/>
                <a:cs typeface="Roboto"/>
                <a:sym typeface="Roboto"/>
              </a:defRPr>
            </a:lvl3pPr>
            <a:lvl4pPr marL="1828800" lvl="3" indent="-304800" rtl="0">
              <a:spcBef>
                <a:spcPts val="1600"/>
              </a:spcBef>
              <a:spcAft>
                <a:spcPts val="0"/>
              </a:spcAft>
              <a:buSzPts val="1200"/>
              <a:buFont typeface="Roboto"/>
              <a:buChar char="●"/>
              <a:defRPr sz="1200">
                <a:latin typeface="Roboto"/>
                <a:ea typeface="Roboto"/>
                <a:cs typeface="Roboto"/>
                <a:sym typeface="Roboto"/>
              </a:defRPr>
            </a:lvl4pPr>
            <a:lvl5pPr marL="2286000" lvl="4" indent="-304800" rtl="0">
              <a:spcBef>
                <a:spcPts val="1600"/>
              </a:spcBef>
              <a:spcAft>
                <a:spcPts val="0"/>
              </a:spcAft>
              <a:buSzPts val="1200"/>
              <a:buFont typeface="Roboto"/>
              <a:buChar char="○"/>
              <a:defRPr sz="1200">
                <a:latin typeface="Roboto"/>
                <a:ea typeface="Roboto"/>
                <a:cs typeface="Roboto"/>
                <a:sym typeface="Roboto"/>
              </a:defRPr>
            </a:lvl5pPr>
            <a:lvl6pPr marL="2743200" lvl="5" indent="-304800" rtl="0">
              <a:spcBef>
                <a:spcPts val="1600"/>
              </a:spcBef>
              <a:spcAft>
                <a:spcPts val="0"/>
              </a:spcAft>
              <a:buSzPts val="1200"/>
              <a:buFont typeface="Roboto"/>
              <a:buChar char="■"/>
              <a:defRPr sz="1200">
                <a:latin typeface="Roboto"/>
                <a:ea typeface="Roboto"/>
                <a:cs typeface="Roboto"/>
                <a:sym typeface="Roboto"/>
              </a:defRPr>
            </a:lvl6pPr>
            <a:lvl7pPr marL="3200400" lvl="6" indent="-304800" rtl="0">
              <a:spcBef>
                <a:spcPts val="1600"/>
              </a:spcBef>
              <a:spcAft>
                <a:spcPts val="0"/>
              </a:spcAft>
              <a:buSzPts val="1200"/>
              <a:buFont typeface="Roboto"/>
              <a:buChar char="●"/>
              <a:defRPr sz="1200">
                <a:latin typeface="Roboto"/>
                <a:ea typeface="Roboto"/>
                <a:cs typeface="Roboto"/>
                <a:sym typeface="Roboto"/>
              </a:defRPr>
            </a:lvl7pPr>
            <a:lvl8pPr marL="3657600" lvl="7" indent="-304800" rtl="0">
              <a:spcBef>
                <a:spcPts val="1600"/>
              </a:spcBef>
              <a:spcAft>
                <a:spcPts val="0"/>
              </a:spcAft>
              <a:buSzPts val="1200"/>
              <a:buFont typeface="Roboto"/>
              <a:buChar char="○"/>
              <a:defRPr sz="1200">
                <a:latin typeface="Roboto"/>
                <a:ea typeface="Roboto"/>
                <a:cs typeface="Roboto"/>
                <a:sym typeface="Roboto"/>
              </a:defRPr>
            </a:lvl8pPr>
            <a:lvl9pPr marL="4114800" lvl="8" indent="-304800" rtl="0">
              <a:spcBef>
                <a:spcPts val="1600"/>
              </a:spcBef>
              <a:spcAft>
                <a:spcPts val="1600"/>
              </a:spcAft>
              <a:buSzPts val="1200"/>
              <a:buFont typeface="Roboto"/>
              <a:buChar char="■"/>
              <a:defRPr sz="1200">
                <a:latin typeface="Roboto"/>
                <a:ea typeface="Roboto"/>
                <a:cs typeface="Roboto"/>
                <a:sym typeface="Roboto"/>
              </a:defRPr>
            </a:lvl9pPr>
          </a:lstStyle>
          <a:p>
            <a:endParaRPr/>
          </a:p>
        </p:txBody>
      </p:sp>
      <p:sp>
        <p:nvSpPr>
          <p:cNvPr id="43" name="Google Shape;43;p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5" name="Google Shape;4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Roboto"/>
                <a:ea typeface="Roboto"/>
                <a:cs typeface="Roboto"/>
                <a:sym typeface="Roboto"/>
              </a:defRPr>
            </a:lvl1pPr>
            <a:lvl2pPr lvl="1" rtl="0">
              <a:buNone/>
              <a:defRPr sz="1300">
                <a:latin typeface="Roboto"/>
                <a:ea typeface="Roboto"/>
                <a:cs typeface="Roboto"/>
                <a:sym typeface="Roboto"/>
              </a:defRPr>
            </a:lvl2pPr>
            <a:lvl3pPr lvl="2" rtl="0">
              <a:buNone/>
              <a:defRPr sz="1300">
                <a:latin typeface="Roboto"/>
                <a:ea typeface="Roboto"/>
                <a:cs typeface="Roboto"/>
                <a:sym typeface="Roboto"/>
              </a:defRPr>
            </a:lvl3pPr>
            <a:lvl4pPr lvl="3" rtl="0">
              <a:buNone/>
              <a:defRPr sz="1300">
                <a:latin typeface="Roboto"/>
                <a:ea typeface="Roboto"/>
                <a:cs typeface="Roboto"/>
                <a:sym typeface="Roboto"/>
              </a:defRPr>
            </a:lvl4pPr>
            <a:lvl5pPr lvl="4" rtl="0">
              <a:buNone/>
              <a:defRPr sz="1300">
                <a:latin typeface="Roboto"/>
                <a:ea typeface="Roboto"/>
                <a:cs typeface="Roboto"/>
                <a:sym typeface="Roboto"/>
              </a:defRPr>
            </a:lvl5pPr>
            <a:lvl6pPr lvl="5" rtl="0">
              <a:buNone/>
              <a:defRPr sz="1300">
                <a:latin typeface="Roboto"/>
                <a:ea typeface="Roboto"/>
                <a:cs typeface="Roboto"/>
                <a:sym typeface="Roboto"/>
              </a:defRPr>
            </a:lvl6pPr>
            <a:lvl7pPr lvl="6" rtl="0">
              <a:buNone/>
              <a:defRPr sz="1300">
                <a:latin typeface="Roboto"/>
                <a:ea typeface="Roboto"/>
                <a:cs typeface="Roboto"/>
                <a:sym typeface="Roboto"/>
              </a:defRPr>
            </a:lvl7pPr>
            <a:lvl8pPr lvl="7" rtl="0">
              <a:buNone/>
              <a:defRPr sz="1300">
                <a:latin typeface="Roboto"/>
                <a:ea typeface="Roboto"/>
                <a:cs typeface="Roboto"/>
                <a:sym typeface="Roboto"/>
              </a:defRPr>
            </a:lvl8pPr>
            <a:lvl9pPr lvl="8" rtl="0">
              <a:buNone/>
              <a:defRPr sz="13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picture containing drawing&#10;&#10;Description automatically generated">
            <a:extLst>
              <a:ext uri="{FF2B5EF4-FFF2-40B4-BE49-F238E27FC236}">
                <a16:creationId xmlns:a16="http://schemas.microsoft.com/office/drawing/2014/main" id="{A788EF0D-3352-8D4E-AED8-43D7F8115DA1}"/>
              </a:ext>
            </a:extLst>
          </p:cNvPr>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Lst>
          </a:blip>
          <a:stretch>
            <a:fillRect/>
          </a:stretch>
        </p:blipFill>
        <p:spPr>
          <a:xfrm>
            <a:off x="141248" y="4855832"/>
            <a:ext cx="1189463" cy="18163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2D3F50"/>
        </a:solidFill>
        <a:effectLst/>
      </p:bgPr>
    </p:bg>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48" name="Google Shape;48;p1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rtl="0">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49" name="Google Shape;49;p1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51" name="Google Shape;51;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picture containing drawing&#10;&#10;Description automatically generated">
            <a:extLst>
              <a:ext uri="{FF2B5EF4-FFF2-40B4-BE49-F238E27FC236}">
                <a16:creationId xmlns:a16="http://schemas.microsoft.com/office/drawing/2014/main" id="{A12814C3-EB2C-884B-B484-3734F413030D}"/>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rgbClr val="47AB6C"/>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2pPr>
            <a:lvl3pPr lvl="2"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3pPr>
            <a:lvl4pPr lvl="3"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4pPr>
            <a:lvl5pPr lvl="4"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5pPr>
            <a:lvl6pPr lvl="5"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6pPr>
            <a:lvl7pPr lvl="6"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7pPr>
            <a:lvl8pPr lvl="7"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8pPr>
            <a:lvl9pPr lvl="8"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9pPr>
          </a:lstStyle>
          <a:p>
            <a:endParaRPr/>
          </a:p>
        </p:txBody>
      </p:sp>
      <p:sp>
        <p:nvSpPr>
          <p:cNvPr id="54" name="Google Shape;54;p1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Font typeface="Roboto"/>
              <a:buChar char="●"/>
              <a:defRPr sz="1400">
                <a:solidFill>
                  <a:srgbClr val="FFFFFF"/>
                </a:solidFill>
                <a:latin typeface="Roboto"/>
                <a:ea typeface="Roboto"/>
                <a:cs typeface="Roboto"/>
                <a:sym typeface="Roboto"/>
              </a:defRPr>
            </a:lvl1pPr>
            <a:lvl2pPr marL="914400" lvl="1"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2pPr>
            <a:lvl3pPr marL="1371600" lvl="2"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3pPr>
            <a:lvl4pPr marL="1828800" lvl="3"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4pPr>
            <a:lvl5pPr marL="2286000" lvl="4"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5pPr>
            <a:lvl6pPr marL="2743200" lvl="5"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rtl="0">
              <a:spcBef>
                <a:spcPts val="160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rtl="0">
              <a:spcBef>
                <a:spcPts val="1600"/>
              </a:spcBef>
              <a:spcAft>
                <a:spcPts val="160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55" name="Google Shape;55;p1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57" name="Google Shape;57;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picture containing drawing&#10;&#10;Description automatically generated">
            <a:extLst>
              <a:ext uri="{FF2B5EF4-FFF2-40B4-BE49-F238E27FC236}">
                <a16:creationId xmlns:a16="http://schemas.microsoft.com/office/drawing/2014/main" id="{13412C42-092E-084D-A922-B4C13EEDF82F}"/>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1">
  <p:cSld name="Title only 1 1">
    <p:bg>
      <p:bgPr>
        <a:solidFill>
          <a:srgbClr val="2D3F50"/>
        </a:solid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a:buNone/>
              <a:defRPr>
                <a:solidFill>
                  <a:srgbClr val="FFFFFF"/>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4"/>
          <p:cNvSpPr txBox="1">
            <a:spLocks noGrp="1"/>
          </p:cNvSpPr>
          <p:nvPr>
            <p:ph type="subTitle" idx="1"/>
          </p:nvPr>
        </p:nvSpPr>
        <p:spPr>
          <a:xfrm>
            <a:off x="423428" y="953813"/>
            <a:ext cx="3807600" cy="468300"/>
          </a:xfrm>
          <a:prstGeom prst="rect">
            <a:avLst/>
          </a:prstGeom>
        </p:spPr>
        <p:txBody>
          <a:bodyPr spcFirstLastPara="1" wrap="square" lIns="34275" tIns="34275" rIns="34275" bIns="34275" anchor="t" anchorCtr="0">
            <a:noAutofit/>
          </a:bodyPr>
          <a:lstStyle>
            <a:lvl1pPr lvl="0" rtl="0">
              <a:spcBef>
                <a:spcPts val="0"/>
              </a:spcBef>
              <a:spcAft>
                <a:spcPts val="0"/>
              </a:spcAft>
              <a:buNone/>
              <a:defRPr sz="1400">
                <a:solidFill>
                  <a:srgbClr val="FFFFFF"/>
                </a:solidFill>
                <a:latin typeface="Roboto"/>
                <a:ea typeface="Roboto"/>
                <a:cs typeface="Roboto"/>
                <a:sym typeface="Roboto"/>
              </a:defRPr>
            </a:lvl1pPr>
            <a:lvl2pPr lvl="1" rtl="0">
              <a:spcBef>
                <a:spcPts val="1600"/>
              </a:spcBef>
              <a:spcAft>
                <a:spcPts val="0"/>
              </a:spcAft>
              <a:buNone/>
              <a:defRPr sz="1400">
                <a:solidFill>
                  <a:srgbClr val="FFFFFF"/>
                </a:solidFill>
                <a:latin typeface="Roboto"/>
                <a:ea typeface="Roboto"/>
                <a:cs typeface="Roboto"/>
                <a:sym typeface="Roboto"/>
              </a:defRPr>
            </a:lvl2pPr>
            <a:lvl3pPr lvl="2" rtl="0">
              <a:spcBef>
                <a:spcPts val="1600"/>
              </a:spcBef>
              <a:spcAft>
                <a:spcPts val="0"/>
              </a:spcAft>
              <a:buNone/>
              <a:defRPr sz="1400">
                <a:solidFill>
                  <a:srgbClr val="FFFFFF"/>
                </a:solidFill>
                <a:latin typeface="Roboto"/>
                <a:ea typeface="Roboto"/>
                <a:cs typeface="Roboto"/>
                <a:sym typeface="Roboto"/>
              </a:defRPr>
            </a:lvl3pPr>
            <a:lvl4pPr lvl="3" rtl="0">
              <a:spcBef>
                <a:spcPts val="1600"/>
              </a:spcBef>
              <a:spcAft>
                <a:spcPts val="0"/>
              </a:spcAft>
              <a:buNone/>
              <a:defRPr sz="1400">
                <a:solidFill>
                  <a:srgbClr val="FFFFFF"/>
                </a:solidFill>
                <a:latin typeface="Roboto"/>
                <a:ea typeface="Roboto"/>
                <a:cs typeface="Roboto"/>
                <a:sym typeface="Roboto"/>
              </a:defRPr>
            </a:lvl4pPr>
            <a:lvl5pPr lvl="4" rtl="0">
              <a:spcBef>
                <a:spcPts val="1600"/>
              </a:spcBef>
              <a:spcAft>
                <a:spcPts val="0"/>
              </a:spcAft>
              <a:buNone/>
              <a:defRPr sz="1400">
                <a:solidFill>
                  <a:srgbClr val="FFFFFF"/>
                </a:solidFill>
                <a:latin typeface="Roboto"/>
                <a:ea typeface="Roboto"/>
                <a:cs typeface="Roboto"/>
                <a:sym typeface="Roboto"/>
              </a:defRPr>
            </a:lvl5pPr>
            <a:lvl6pPr lvl="5" rtl="0">
              <a:spcBef>
                <a:spcPts val="1600"/>
              </a:spcBef>
              <a:spcAft>
                <a:spcPts val="0"/>
              </a:spcAft>
              <a:buNone/>
              <a:defRPr sz="1400">
                <a:solidFill>
                  <a:srgbClr val="FFFFFF"/>
                </a:solidFill>
                <a:latin typeface="Roboto"/>
                <a:ea typeface="Roboto"/>
                <a:cs typeface="Roboto"/>
                <a:sym typeface="Roboto"/>
              </a:defRPr>
            </a:lvl6pPr>
            <a:lvl7pPr lvl="6" rtl="0">
              <a:spcBef>
                <a:spcPts val="1600"/>
              </a:spcBef>
              <a:spcAft>
                <a:spcPts val="0"/>
              </a:spcAft>
              <a:buNone/>
              <a:defRPr sz="1400">
                <a:solidFill>
                  <a:srgbClr val="FFFFFF"/>
                </a:solidFill>
                <a:latin typeface="Roboto"/>
                <a:ea typeface="Roboto"/>
                <a:cs typeface="Roboto"/>
                <a:sym typeface="Roboto"/>
              </a:defRPr>
            </a:lvl7pPr>
            <a:lvl8pPr lvl="7" rtl="0">
              <a:spcBef>
                <a:spcPts val="1600"/>
              </a:spcBef>
              <a:spcAft>
                <a:spcPts val="0"/>
              </a:spcAft>
              <a:buNone/>
              <a:defRPr sz="1400">
                <a:solidFill>
                  <a:srgbClr val="FFFFFF"/>
                </a:solidFill>
                <a:latin typeface="Roboto"/>
                <a:ea typeface="Roboto"/>
                <a:cs typeface="Roboto"/>
                <a:sym typeface="Roboto"/>
              </a:defRPr>
            </a:lvl8pPr>
            <a:lvl9pPr lvl="8" rtl="0">
              <a:spcBef>
                <a:spcPts val="1600"/>
              </a:spcBef>
              <a:spcAft>
                <a:spcPts val="1600"/>
              </a:spcAft>
              <a:buNone/>
              <a:defRPr sz="1400">
                <a:solidFill>
                  <a:srgbClr val="FFFFFF"/>
                </a:solidFill>
                <a:latin typeface="Roboto"/>
                <a:ea typeface="Roboto"/>
                <a:cs typeface="Roboto"/>
                <a:sym typeface="Roboto"/>
              </a:defRPr>
            </a:lvl9pPr>
          </a:lstStyle>
          <a:p>
            <a:endParaRPr/>
          </a:p>
        </p:txBody>
      </p:sp>
      <p:sp>
        <p:nvSpPr>
          <p:cNvPr id="74" name="Google Shape;74;p14"/>
          <p:cNvSpPr txBox="1">
            <a:spLocks noGrp="1"/>
          </p:cNvSpPr>
          <p:nvPr>
            <p:ph type="body" idx="2"/>
          </p:nvPr>
        </p:nvSpPr>
        <p:spPr>
          <a:xfrm>
            <a:off x="311700" y="13810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FFFFF"/>
              </a:buClr>
              <a:buSzPts val="1800"/>
              <a:buFont typeface="Roboto"/>
              <a:buChar char="●"/>
              <a:defRPr>
                <a:solidFill>
                  <a:srgbClr val="FFFFFF"/>
                </a:solidFill>
                <a:latin typeface="Roboto"/>
                <a:ea typeface="Roboto"/>
                <a:cs typeface="Roboto"/>
                <a:sym typeface="Roboto"/>
              </a:defRPr>
            </a:lvl1pPr>
            <a:lvl2pPr marL="914400" lvl="1"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
        <p:nvSpPr>
          <p:cNvPr id="75" name="Google Shape;7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Roboto"/>
                <a:ea typeface="Roboto"/>
                <a:cs typeface="Roboto"/>
                <a:sym typeface="Roboto"/>
              </a:defRPr>
            </a:lvl1pPr>
            <a:lvl2pPr lvl="1" rtl="0">
              <a:buNone/>
              <a:defRPr sz="1300">
                <a:solidFill>
                  <a:srgbClr val="FFFFFF"/>
                </a:solidFill>
                <a:latin typeface="Roboto"/>
                <a:ea typeface="Roboto"/>
                <a:cs typeface="Roboto"/>
                <a:sym typeface="Roboto"/>
              </a:defRPr>
            </a:lvl2pPr>
            <a:lvl3pPr lvl="2" rtl="0">
              <a:buNone/>
              <a:defRPr sz="1300">
                <a:solidFill>
                  <a:srgbClr val="FFFFFF"/>
                </a:solidFill>
                <a:latin typeface="Roboto"/>
                <a:ea typeface="Roboto"/>
                <a:cs typeface="Roboto"/>
                <a:sym typeface="Roboto"/>
              </a:defRPr>
            </a:lvl3pPr>
            <a:lvl4pPr lvl="3" rtl="0">
              <a:buNone/>
              <a:defRPr sz="1300">
                <a:solidFill>
                  <a:srgbClr val="FFFFFF"/>
                </a:solidFill>
                <a:latin typeface="Roboto"/>
                <a:ea typeface="Roboto"/>
                <a:cs typeface="Roboto"/>
                <a:sym typeface="Roboto"/>
              </a:defRPr>
            </a:lvl4pPr>
            <a:lvl5pPr lvl="4" rtl="0">
              <a:buNone/>
              <a:defRPr sz="1300">
                <a:solidFill>
                  <a:srgbClr val="FFFFFF"/>
                </a:solidFill>
                <a:latin typeface="Roboto"/>
                <a:ea typeface="Roboto"/>
                <a:cs typeface="Roboto"/>
                <a:sym typeface="Roboto"/>
              </a:defRPr>
            </a:lvl5pPr>
            <a:lvl6pPr lvl="5" rtl="0">
              <a:buNone/>
              <a:defRPr sz="1300">
                <a:solidFill>
                  <a:srgbClr val="FFFFFF"/>
                </a:solidFill>
                <a:latin typeface="Roboto"/>
                <a:ea typeface="Roboto"/>
                <a:cs typeface="Roboto"/>
                <a:sym typeface="Roboto"/>
              </a:defRPr>
            </a:lvl6pPr>
            <a:lvl7pPr lvl="6" rtl="0">
              <a:buNone/>
              <a:defRPr sz="1300">
                <a:solidFill>
                  <a:srgbClr val="FFFFFF"/>
                </a:solidFill>
                <a:latin typeface="Roboto"/>
                <a:ea typeface="Roboto"/>
                <a:cs typeface="Roboto"/>
                <a:sym typeface="Roboto"/>
              </a:defRPr>
            </a:lvl7pPr>
            <a:lvl8pPr lvl="7" rtl="0">
              <a:buNone/>
              <a:defRPr sz="1300">
                <a:solidFill>
                  <a:srgbClr val="FFFFFF"/>
                </a:solidFill>
                <a:latin typeface="Roboto"/>
                <a:ea typeface="Roboto"/>
                <a:cs typeface="Roboto"/>
                <a:sym typeface="Roboto"/>
              </a:defRPr>
            </a:lvl8pPr>
            <a:lvl9pPr lvl="8" rtl="0">
              <a:buNone/>
              <a:defRPr sz="13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 name="Picture 6" descr="A picture containing drawing&#10;&#10;Description automatically generated">
            <a:extLst>
              <a:ext uri="{FF2B5EF4-FFF2-40B4-BE49-F238E27FC236}">
                <a16:creationId xmlns:a16="http://schemas.microsoft.com/office/drawing/2014/main" id="{489E3928-F4B7-FE44-818B-336435276E8F}"/>
              </a:ext>
            </a:extLst>
          </p:cNvPr>
          <p:cNvPicPr>
            <a:picLocks noChangeAspect="1"/>
          </p:cNvPicPr>
          <p:nvPr userDrawn="1"/>
        </p:nvPicPr>
        <p:blipFill>
          <a:blip r:embed="rId2"/>
          <a:stretch>
            <a:fillRect/>
          </a:stretch>
        </p:blipFill>
        <p:spPr>
          <a:xfrm>
            <a:off x="141248" y="4855832"/>
            <a:ext cx="1189463" cy="18163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4" r:id="rId18"/>
    <p:sldLayoutId id="2147483677" r:id="rId19"/>
    <p:sldLayoutId id="214748367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7.wdp"/><Relationship Id="rId5" Type="http://schemas.openxmlformats.org/officeDocument/2006/relationships/image" Target="../media/image14.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ocs.google.com/spreadsheets/d/17QRttqFzR3ed0yDyKZAk76Q44RPeGkwtyf1I9XVJ0GM/edit#gid=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4"/>
          <p:cNvSpPr txBox="1">
            <a:spLocks noGrp="1"/>
          </p:cNvSpPr>
          <p:nvPr>
            <p:ph type="subTitle" idx="1"/>
          </p:nvPr>
        </p:nvSpPr>
        <p:spPr>
          <a:xfrm>
            <a:off x="311700" y="2986525"/>
            <a:ext cx="8520600" cy="792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sz="2000"/>
              <a:t>Member-driven &amp; cloud-vetted cloud financial management</a:t>
            </a:r>
            <a:endParaRPr sz="2000"/>
          </a:p>
        </p:txBody>
      </p:sp>
    </p:spTree>
    <p:extLst>
      <p:ext uri="{BB962C8B-B14F-4D97-AF65-F5344CB8AC3E}">
        <p14:creationId xmlns:p14="http://schemas.microsoft.com/office/powerpoint/2010/main" val="338877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510BB-022A-3C4C-AF85-647D38ADF5AD}"/>
              </a:ext>
            </a:extLst>
          </p:cNvPr>
          <p:cNvSpPr>
            <a:spLocks noGrp="1"/>
          </p:cNvSpPr>
          <p:nvPr>
            <p:ph type="ctrTitle"/>
          </p:nvPr>
        </p:nvSpPr>
        <p:spPr>
          <a:xfrm>
            <a:off x="576113" y="1226917"/>
            <a:ext cx="7991773" cy="3298898"/>
          </a:xfrm>
        </p:spPr>
        <p:txBody>
          <a:bodyPr/>
          <a:lstStyle/>
          <a:p>
            <a:r>
              <a:rPr lang="en-US" sz="3200" b="0" dirty="0">
                <a:latin typeface="Roboto" panose="02000000000000000000" pitchFamily="2" charset="0"/>
                <a:ea typeface="Roboto" panose="02000000000000000000" pitchFamily="2" charset="0"/>
                <a:cs typeface="Roboto" panose="02000000000000000000" pitchFamily="2" charset="0"/>
              </a:rPr>
              <a:t>Through 2020, </a:t>
            </a:r>
            <a:r>
              <a:rPr lang="en-US" sz="3200" dirty="0">
                <a:solidFill>
                  <a:schemeClr val="accent5"/>
                </a:solidFill>
                <a:latin typeface="Roboto" panose="02000000000000000000" pitchFamily="2" charset="0"/>
                <a:ea typeface="Roboto" panose="02000000000000000000" pitchFamily="2" charset="0"/>
                <a:cs typeface="Roboto" panose="02000000000000000000" pitchFamily="2" charset="0"/>
              </a:rPr>
              <a:t>80% </a:t>
            </a:r>
            <a:r>
              <a:rPr lang="en-US" sz="3200" b="0" dirty="0">
                <a:latin typeface="Roboto" panose="02000000000000000000" pitchFamily="2" charset="0"/>
                <a:ea typeface="Roboto" panose="02000000000000000000" pitchFamily="2" charset="0"/>
                <a:cs typeface="Roboto" panose="02000000000000000000" pitchFamily="2" charset="0"/>
              </a:rPr>
              <a:t>of organizations will initially overshoot their IaaS budget, due to a lack of cloud cost optimization governance and misguided upfront cloud spend commitments.</a:t>
            </a:r>
            <a:br>
              <a:rPr lang="en-US" sz="3200" b="0" dirty="0">
                <a:latin typeface="Roboto" panose="02000000000000000000" pitchFamily="2" charset="0"/>
                <a:ea typeface="Roboto" panose="02000000000000000000" pitchFamily="2" charset="0"/>
                <a:cs typeface="Roboto" panose="02000000000000000000" pitchFamily="2" charset="0"/>
              </a:rPr>
            </a:br>
            <a:endParaRPr lang="en-US" sz="3200" b="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511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A91352C-DE8E-5B45-B307-9BEBAC354CE5}"/>
              </a:ext>
            </a:extLst>
          </p:cNvPr>
          <p:cNvSpPr>
            <a:spLocks noGrp="1"/>
          </p:cNvSpPr>
          <p:nvPr>
            <p:ph type="title"/>
          </p:nvPr>
        </p:nvSpPr>
        <p:spPr/>
        <p:txBody>
          <a:bodyPr/>
          <a:lstStyle/>
          <a:p>
            <a:pPr algn="ctr"/>
            <a:r>
              <a:rPr lang="en-US" sz="3000" dirty="0">
                <a:solidFill>
                  <a:schemeClr val="bg1"/>
                </a:solidFill>
              </a:rPr>
              <a:t>Icon Slide</a:t>
            </a:r>
          </a:p>
        </p:txBody>
      </p:sp>
      <p:grpSp>
        <p:nvGrpSpPr>
          <p:cNvPr id="7" name="Group 48">
            <a:extLst>
              <a:ext uri="{FF2B5EF4-FFF2-40B4-BE49-F238E27FC236}">
                <a16:creationId xmlns:a16="http://schemas.microsoft.com/office/drawing/2014/main" id="{EA0D130A-5910-DD44-8420-826A30795D81}"/>
              </a:ext>
            </a:extLst>
          </p:cNvPr>
          <p:cNvGrpSpPr/>
          <p:nvPr/>
        </p:nvGrpSpPr>
        <p:grpSpPr>
          <a:xfrm>
            <a:off x="254590" y="1801787"/>
            <a:ext cx="2567116" cy="1853741"/>
            <a:chOff x="-1" y="0"/>
            <a:chExt cx="7177207" cy="5182734"/>
          </a:xfrm>
        </p:grpSpPr>
        <p:sp>
          <p:nvSpPr>
            <p:cNvPr id="8" name="TextBox 35">
              <a:extLst>
                <a:ext uri="{FF2B5EF4-FFF2-40B4-BE49-F238E27FC236}">
                  <a16:creationId xmlns:a16="http://schemas.microsoft.com/office/drawing/2014/main" id="{9AC12C93-8730-6D4B-BEDE-162776ED4A72}"/>
                </a:ext>
              </a:extLst>
            </p:cNvPr>
            <p:cNvSpPr txBox="1"/>
            <p:nvPr/>
          </p:nvSpPr>
          <p:spPr>
            <a:xfrm>
              <a:off x="-1" y="2393818"/>
              <a:ext cx="7177207" cy="116164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5600" b="1">
                  <a:solidFill>
                    <a:srgbClr val="FFFFFF"/>
                  </a:solidFill>
                </a:defRPr>
              </a:lvl1pPr>
            </a:lstStyle>
            <a:p>
              <a:r>
                <a:rPr sz="1800">
                  <a:solidFill>
                    <a:schemeClr val="bg1"/>
                  </a:solidFill>
                </a:rPr>
                <a:t>Decentralized</a:t>
              </a:r>
            </a:p>
          </p:txBody>
        </p:sp>
        <p:sp>
          <p:nvSpPr>
            <p:cNvPr id="9" name="TextBox 7">
              <a:extLst>
                <a:ext uri="{FF2B5EF4-FFF2-40B4-BE49-F238E27FC236}">
                  <a16:creationId xmlns:a16="http://schemas.microsoft.com/office/drawing/2014/main" id="{161DE53A-10B4-4541-8369-32A12F8B2E6D}"/>
                </a:ext>
              </a:extLst>
            </p:cNvPr>
            <p:cNvSpPr txBox="1"/>
            <p:nvPr/>
          </p:nvSpPr>
          <p:spPr>
            <a:xfrm>
              <a:off x="827200" y="3440262"/>
              <a:ext cx="5522803" cy="174247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3200"/>
              </a:lvl1pPr>
            </a:lstStyle>
            <a:p>
              <a:r>
                <a:rPr sz="1050">
                  <a:solidFill>
                    <a:schemeClr val="bg1"/>
                  </a:solidFill>
                </a:rPr>
                <a:t>Buying centers for cloud are siloed from Finance and Central IT</a:t>
              </a:r>
            </a:p>
          </p:txBody>
        </p:sp>
        <p:pic>
          <p:nvPicPr>
            <p:cNvPr id="10" name="Picture 3" descr="Picture 3">
              <a:extLst>
                <a:ext uri="{FF2B5EF4-FFF2-40B4-BE49-F238E27FC236}">
                  <a16:creationId xmlns:a16="http://schemas.microsoft.com/office/drawing/2014/main" id="{25BD24BA-23E2-F048-BF1A-5E02B125F63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2366775" y="0"/>
              <a:ext cx="2393824" cy="2393824"/>
            </a:xfrm>
            <a:prstGeom prst="rect">
              <a:avLst/>
            </a:prstGeom>
            <a:ln w="12700" cap="flat">
              <a:noFill/>
              <a:miter lim="400000"/>
            </a:ln>
            <a:effectLst/>
          </p:spPr>
        </p:pic>
      </p:grpSp>
      <p:grpSp>
        <p:nvGrpSpPr>
          <p:cNvPr id="11" name="Group 45">
            <a:extLst>
              <a:ext uri="{FF2B5EF4-FFF2-40B4-BE49-F238E27FC236}">
                <a16:creationId xmlns:a16="http://schemas.microsoft.com/office/drawing/2014/main" id="{26727228-3D84-6842-9B85-F76D0F55FCAC}"/>
              </a:ext>
            </a:extLst>
          </p:cNvPr>
          <p:cNvGrpSpPr/>
          <p:nvPr/>
        </p:nvGrpSpPr>
        <p:grpSpPr>
          <a:xfrm>
            <a:off x="2213006" y="1631617"/>
            <a:ext cx="2567116" cy="1849696"/>
            <a:chOff x="0" y="0"/>
            <a:chExt cx="7177207" cy="5171428"/>
          </a:xfrm>
        </p:grpSpPr>
        <p:sp>
          <p:nvSpPr>
            <p:cNvPr id="12" name="TextBox 37">
              <a:extLst>
                <a:ext uri="{FF2B5EF4-FFF2-40B4-BE49-F238E27FC236}">
                  <a16:creationId xmlns:a16="http://schemas.microsoft.com/office/drawing/2014/main" id="{76F74A65-C55F-674B-88EC-6160DB6485EE}"/>
                </a:ext>
              </a:extLst>
            </p:cNvPr>
            <p:cNvSpPr txBox="1"/>
            <p:nvPr/>
          </p:nvSpPr>
          <p:spPr>
            <a:xfrm>
              <a:off x="0" y="2834266"/>
              <a:ext cx="7177207" cy="116164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5600" b="1">
                  <a:solidFill>
                    <a:srgbClr val="FFFFFF"/>
                  </a:solidFill>
                </a:defRPr>
              </a:lvl1pPr>
            </a:lstStyle>
            <a:p>
              <a:r>
                <a:rPr sz="1800">
                  <a:solidFill>
                    <a:schemeClr val="bg1"/>
                  </a:solidFill>
                </a:rPr>
                <a:t>Material</a:t>
              </a:r>
            </a:p>
          </p:txBody>
        </p:sp>
        <p:sp>
          <p:nvSpPr>
            <p:cNvPr id="13" name="TextBox 7">
              <a:extLst>
                <a:ext uri="{FF2B5EF4-FFF2-40B4-BE49-F238E27FC236}">
                  <a16:creationId xmlns:a16="http://schemas.microsoft.com/office/drawing/2014/main" id="{35AD5592-65E3-8048-888C-7FD7324770DF}"/>
                </a:ext>
              </a:extLst>
            </p:cNvPr>
            <p:cNvSpPr/>
            <p:nvPr/>
          </p:nvSpPr>
          <p:spPr>
            <a:xfrm>
              <a:off x="827201" y="3880710"/>
              <a:ext cx="5522803" cy="12907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3200"/>
              </a:lvl1pPr>
            </a:lstStyle>
            <a:p>
              <a:r>
                <a:rPr sz="1050">
                  <a:solidFill>
                    <a:schemeClr val="bg1"/>
                  </a:solidFill>
                </a:rPr>
                <a:t>24% year over year increase in public cloud spend</a:t>
              </a:r>
            </a:p>
          </p:txBody>
        </p:sp>
        <p:pic>
          <p:nvPicPr>
            <p:cNvPr id="14" name="Picture 5" descr="Picture 5">
              <a:extLst>
                <a:ext uri="{FF2B5EF4-FFF2-40B4-BE49-F238E27FC236}">
                  <a16:creationId xmlns:a16="http://schemas.microsoft.com/office/drawing/2014/main" id="{1E7D272E-9E14-5A48-A7A7-5A080932A3E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Lst>
            </a:blip>
            <a:stretch>
              <a:fillRect/>
            </a:stretch>
          </p:blipFill>
          <p:spPr>
            <a:xfrm>
              <a:off x="1944019" y="0"/>
              <a:ext cx="3141140" cy="3141141"/>
            </a:xfrm>
            <a:prstGeom prst="rect">
              <a:avLst/>
            </a:prstGeom>
            <a:ln w="12700" cap="flat">
              <a:noFill/>
              <a:miter lim="400000"/>
            </a:ln>
            <a:effectLst/>
          </p:spPr>
        </p:pic>
      </p:grpSp>
      <p:grpSp>
        <p:nvGrpSpPr>
          <p:cNvPr id="15" name="Group 46">
            <a:extLst>
              <a:ext uri="{FF2B5EF4-FFF2-40B4-BE49-F238E27FC236}">
                <a16:creationId xmlns:a16="http://schemas.microsoft.com/office/drawing/2014/main" id="{B0182E79-D484-114E-AAA9-59E670A58175}"/>
              </a:ext>
            </a:extLst>
          </p:cNvPr>
          <p:cNvGrpSpPr/>
          <p:nvPr/>
        </p:nvGrpSpPr>
        <p:grpSpPr>
          <a:xfrm>
            <a:off x="4188380" y="1882956"/>
            <a:ext cx="2567117" cy="1772571"/>
            <a:chOff x="0" y="-1"/>
            <a:chExt cx="7177207" cy="4955799"/>
          </a:xfrm>
        </p:grpSpPr>
        <p:sp>
          <p:nvSpPr>
            <p:cNvPr id="16" name="TextBox 39">
              <a:extLst>
                <a:ext uri="{FF2B5EF4-FFF2-40B4-BE49-F238E27FC236}">
                  <a16:creationId xmlns:a16="http://schemas.microsoft.com/office/drawing/2014/main" id="{221A7A45-F275-E740-B95B-B8DB7BED5181}"/>
                </a:ext>
              </a:extLst>
            </p:cNvPr>
            <p:cNvSpPr txBox="1"/>
            <p:nvPr/>
          </p:nvSpPr>
          <p:spPr>
            <a:xfrm>
              <a:off x="0" y="2166884"/>
              <a:ext cx="7177207" cy="116164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5600" b="1">
                  <a:solidFill>
                    <a:srgbClr val="FFFFFF"/>
                  </a:solidFill>
                </a:defRPr>
              </a:lvl1pPr>
            </a:lstStyle>
            <a:p>
              <a:r>
                <a:rPr sz="1800">
                  <a:solidFill>
                    <a:schemeClr val="bg1"/>
                  </a:solidFill>
                </a:rPr>
                <a:t>Variable</a:t>
              </a:r>
            </a:p>
          </p:txBody>
        </p:sp>
        <p:sp>
          <p:nvSpPr>
            <p:cNvPr id="17" name="TextBox 7">
              <a:extLst>
                <a:ext uri="{FF2B5EF4-FFF2-40B4-BE49-F238E27FC236}">
                  <a16:creationId xmlns:a16="http://schemas.microsoft.com/office/drawing/2014/main" id="{7D78A5DE-B9C0-EB4C-8C28-FFF8A90D3AEC}"/>
                </a:ext>
              </a:extLst>
            </p:cNvPr>
            <p:cNvSpPr txBox="1"/>
            <p:nvPr/>
          </p:nvSpPr>
          <p:spPr>
            <a:xfrm>
              <a:off x="827200" y="3213325"/>
              <a:ext cx="5522803" cy="174247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3200"/>
              </a:lvl1pPr>
            </a:lstStyle>
            <a:p>
              <a:r>
                <a:rPr sz="1050">
                  <a:solidFill>
                    <a:schemeClr val="bg1"/>
                  </a:solidFill>
                </a:rPr>
                <a:t>Variable/consumption based cloud spend replacing data center/fixed cost spend</a:t>
              </a:r>
            </a:p>
          </p:txBody>
        </p:sp>
        <p:pic>
          <p:nvPicPr>
            <p:cNvPr id="18" name="Picture 6" descr="Picture 6">
              <a:extLst>
                <a:ext uri="{FF2B5EF4-FFF2-40B4-BE49-F238E27FC236}">
                  <a16:creationId xmlns:a16="http://schemas.microsoft.com/office/drawing/2014/main" id="{CB983959-69A6-3F4F-AADE-B3848589CA6F}"/>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Lst>
            </a:blip>
            <a:stretch>
              <a:fillRect/>
            </a:stretch>
          </p:blipFill>
          <p:spPr>
            <a:xfrm>
              <a:off x="2362961" y="-1"/>
              <a:ext cx="2141306" cy="2141306"/>
            </a:xfrm>
            <a:prstGeom prst="rect">
              <a:avLst/>
            </a:prstGeom>
            <a:ln w="12700" cap="flat">
              <a:noFill/>
              <a:miter lim="400000"/>
            </a:ln>
            <a:effectLst/>
          </p:spPr>
        </p:pic>
      </p:grpSp>
      <p:grpSp>
        <p:nvGrpSpPr>
          <p:cNvPr id="19" name="Group 47">
            <a:extLst>
              <a:ext uri="{FF2B5EF4-FFF2-40B4-BE49-F238E27FC236}">
                <a16:creationId xmlns:a16="http://schemas.microsoft.com/office/drawing/2014/main" id="{A02502D8-D825-694C-9198-DD03BEE3F530}"/>
              </a:ext>
            </a:extLst>
          </p:cNvPr>
          <p:cNvGrpSpPr/>
          <p:nvPr/>
        </p:nvGrpSpPr>
        <p:grpSpPr>
          <a:xfrm>
            <a:off x="6250384" y="1723080"/>
            <a:ext cx="2567117" cy="1932443"/>
            <a:chOff x="-1" y="-1"/>
            <a:chExt cx="7177208" cy="5402770"/>
          </a:xfrm>
        </p:grpSpPr>
        <p:sp>
          <p:nvSpPr>
            <p:cNvPr id="20" name="TextBox 41">
              <a:extLst>
                <a:ext uri="{FF2B5EF4-FFF2-40B4-BE49-F238E27FC236}">
                  <a16:creationId xmlns:a16="http://schemas.microsoft.com/office/drawing/2014/main" id="{430EAA4F-F912-D543-9C02-1D34C17B01FD}"/>
                </a:ext>
              </a:extLst>
            </p:cNvPr>
            <p:cNvSpPr txBox="1"/>
            <p:nvPr/>
          </p:nvSpPr>
          <p:spPr>
            <a:xfrm>
              <a:off x="-1" y="2613859"/>
              <a:ext cx="7177208" cy="116164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5600" b="1">
                  <a:solidFill>
                    <a:srgbClr val="FFFFFF"/>
                  </a:solidFill>
                </a:defRPr>
              </a:lvl1pPr>
            </a:lstStyle>
            <a:p>
              <a:r>
                <a:rPr sz="1800">
                  <a:solidFill>
                    <a:schemeClr val="bg1"/>
                  </a:solidFill>
                </a:rPr>
                <a:t>Inefficiency</a:t>
              </a:r>
            </a:p>
          </p:txBody>
        </p:sp>
        <p:sp>
          <p:nvSpPr>
            <p:cNvPr id="21" name="TextBox 7">
              <a:extLst>
                <a:ext uri="{FF2B5EF4-FFF2-40B4-BE49-F238E27FC236}">
                  <a16:creationId xmlns:a16="http://schemas.microsoft.com/office/drawing/2014/main" id="{389F6A8B-D664-1D45-8C25-74EAE8E0B22B}"/>
                </a:ext>
              </a:extLst>
            </p:cNvPr>
            <p:cNvSpPr txBox="1"/>
            <p:nvPr/>
          </p:nvSpPr>
          <p:spPr>
            <a:xfrm>
              <a:off x="827202" y="3660297"/>
              <a:ext cx="5522801" cy="174247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77" tIns="68577" rIns="68577" bIns="68577" numCol="1" anchor="t">
              <a:spAutoFit/>
            </a:bodyPr>
            <a:lstStyle>
              <a:lvl1pPr algn="ctr">
                <a:defRPr sz="3200"/>
              </a:lvl1pPr>
            </a:lstStyle>
            <a:p>
              <a:r>
                <a:rPr sz="1050">
                  <a:solidFill>
                    <a:schemeClr val="bg1"/>
                  </a:solidFill>
                </a:rPr>
                <a:t>Macroeconomic instability pressuring cloud spend and usage towards efficiency</a:t>
              </a:r>
            </a:p>
          </p:txBody>
        </p:sp>
        <p:pic>
          <p:nvPicPr>
            <p:cNvPr id="22" name="Picture 10" descr="Picture 10">
              <a:extLst>
                <a:ext uri="{FF2B5EF4-FFF2-40B4-BE49-F238E27FC236}">
                  <a16:creationId xmlns:a16="http://schemas.microsoft.com/office/drawing/2014/main" id="{74089351-0E9D-FC45-BE4F-ACF41F27FEDD}"/>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Lst>
            </a:blip>
            <a:stretch>
              <a:fillRect/>
            </a:stretch>
          </p:blipFill>
          <p:spPr>
            <a:xfrm>
              <a:off x="2320538" y="-1"/>
              <a:ext cx="2838633" cy="2838631"/>
            </a:xfrm>
            <a:prstGeom prst="rect">
              <a:avLst/>
            </a:prstGeom>
            <a:ln w="12700" cap="flat">
              <a:noFill/>
              <a:miter lim="400000"/>
            </a:ln>
            <a:effectLst/>
          </p:spPr>
        </p:pic>
      </p:grpSp>
    </p:spTree>
    <p:extLst>
      <p:ext uri="{BB962C8B-B14F-4D97-AF65-F5344CB8AC3E}">
        <p14:creationId xmlns:p14="http://schemas.microsoft.com/office/powerpoint/2010/main" val="41909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MY" sz="3200" b="1">
                <a:solidFill>
                  <a:schemeClr val="accent2"/>
                </a:solidFill>
              </a:rPr>
              <a:t>FinOps</a:t>
            </a:r>
            <a:r>
              <a:rPr lang="en-US" sz="3200">
                <a:solidFill>
                  <a:srgbClr val="FFFFFF"/>
                </a:solidFill>
              </a:rPr>
              <a:t> brings financial accountability to variable cloud spend with:</a:t>
            </a:r>
            <a:endParaRPr lang="en-US" sz="3200"/>
          </a:p>
        </p:txBody>
      </p:sp>
      <p:sp>
        <p:nvSpPr>
          <p:cNvPr id="8" name="Rectangle 7">
            <a:extLst>
              <a:ext uri="{FF2B5EF4-FFF2-40B4-BE49-F238E27FC236}">
                <a16:creationId xmlns:a16="http://schemas.microsoft.com/office/drawing/2014/main" id="{F55EC2B4-08BA-E447-80DA-10D034F58DDA}"/>
              </a:ext>
            </a:extLst>
          </p:cNvPr>
          <p:cNvSpPr/>
          <p:nvPr/>
        </p:nvSpPr>
        <p:spPr>
          <a:xfrm>
            <a:off x="2384981" y="771258"/>
            <a:ext cx="5858760" cy="807913"/>
          </a:xfrm>
          <a:prstGeom prst="rect">
            <a:avLst/>
          </a:prstGeom>
        </p:spPr>
        <p:txBody>
          <a:bodyPr wrap="square">
            <a:spAutoFit/>
          </a:bodyPr>
          <a:lstStyle/>
          <a:p>
            <a:pPr defTabSz="685800"/>
            <a:br>
              <a:rPr lang="en-US" sz="3300" b="1">
                <a:solidFill>
                  <a:srgbClr val="FFFFFF"/>
                </a:solidFill>
                <a:latin typeface="Segoe UI Historic"/>
              </a:rPr>
            </a:br>
            <a:endParaRPr lang="en-US" sz="1350">
              <a:solidFill>
                <a:srgbClr val="10395E"/>
              </a:solidFill>
              <a:latin typeface="Segoe UI Historic"/>
            </a:endParaRPr>
          </a:p>
        </p:txBody>
      </p:sp>
      <p:sp>
        <p:nvSpPr>
          <p:cNvPr id="11" name="Rectangle 10">
            <a:extLst>
              <a:ext uri="{FF2B5EF4-FFF2-40B4-BE49-F238E27FC236}">
                <a16:creationId xmlns:a16="http://schemas.microsoft.com/office/drawing/2014/main" id="{58AD5475-586F-A445-B7A2-1E1C63676B0E}"/>
              </a:ext>
            </a:extLst>
          </p:cNvPr>
          <p:cNvSpPr/>
          <p:nvPr/>
        </p:nvSpPr>
        <p:spPr>
          <a:xfrm>
            <a:off x="1574156" y="3830225"/>
            <a:ext cx="8322197" cy="403957"/>
          </a:xfrm>
          <a:prstGeom prst="rect">
            <a:avLst/>
          </a:prstGeom>
        </p:spPr>
        <p:txBody>
          <a:bodyPr wrap="square">
            <a:spAutoFit/>
          </a:bodyPr>
          <a:lstStyle/>
          <a:p>
            <a:pPr defTabSz="685800"/>
            <a:r>
              <a:rPr lang="en-US" sz="2025" b="1">
                <a:solidFill>
                  <a:prstClr val="white"/>
                </a:solidFill>
                <a:latin typeface="Segoe UI Historic"/>
              </a:rPr>
              <a:t>To make decisions that increase business value</a:t>
            </a:r>
          </a:p>
        </p:txBody>
      </p:sp>
      <p:sp>
        <p:nvSpPr>
          <p:cNvPr id="3" name="Rectangle 2">
            <a:extLst>
              <a:ext uri="{FF2B5EF4-FFF2-40B4-BE49-F238E27FC236}">
                <a16:creationId xmlns:a16="http://schemas.microsoft.com/office/drawing/2014/main" id="{316CF5C0-89C8-334B-A3B3-1391BC22E9F1}"/>
              </a:ext>
            </a:extLst>
          </p:cNvPr>
          <p:cNvSpPr/>
          <p:nvPr/>
        </p:nvSpPr>
        <p:spPr>
          <a:xfrm>
            <a:off x="1574156" y="1861264"/>
            <a:ext cx="6857775" cy="403957"/>
          </a:xfrm>
          <a:prstGeom prst="rect">
            <a:avLst/>
          </a:prstGeom>
        </p:spPr>
        <p:txBody>
          <a:bodyPr wrap="none">
            <a:spAutoFit/>
          </a:bodyPr>
          <a:lstStyle/>
          <a:p>
            <a:pPr defTabSz="685800"/>
            <a:r>
              <a:rPr lang="en-US" sz="2025" b="1">
                <a:solidFill>
                  <a:prstClr val="white"/>
                </a:solidFill>
                <a:latin typeface="Segoe UI Historic"/>
              </a:rPr>
              <a:t>A prescriptive model of actions, best practices and culture </a:t>
            </a:r>
          </a:p>
        </p:txBody>
      </p:sp>
      <p:sp>
        <p:nvSpPr>
          <p:cNvPr id="4" name="Rectangle 3">
            <a:extLst>
              <a:ext uri="{FF2B5EF4-FFF2-40B4-BE49-F238E27FC236}">
                <a16:creationId xmlns:a16="http://schemas.microsoft.com/office/drawing/2014/main" id="{300ACBB2-3266-3549-AC5A-71A0F5DAC42C}"/>
              </a:ext>
            </a:extLst>
          </p:cNvPr>
          <p:cNvSpPr/>
          <p:nvPr/>
        </p:nvSpPr>
        <p:spPr>
          <a:xfrm>
            <a:off x="1574155" y="2873132"/>
            <a:ext cx="7395566" cy="403957"/>
          </a:xfrm>
          <a:prstGeom prst="rect">
            <a:avLst/>
          </a:prstGeom>
        </p:spPr>
        <p:txBody>
          <a:bodyPr wrap="square">
            <a:spAutoFit/>
          </a:bodyPr>
          <a:lstStyle/>
          <a:p>
            <a:pPr defTabSz="685800"/>
            <a:r>
              <a:rPr lang="en-US" sz="2025" b="1">
                <a:solidFill>
                  <a:prstClr val="white"/>
                </a:solidFill>
                <a:latin typeface="Segoe UI Historic"/>
              </a:rPr>
              <a:t>That enables distributed product, finance, and business teams</a:t>
            </a:r>
          </a:p>
        </p:txBody>
      </p:sp>
      <p:sp>
        <p:nvSpPr>
          <p:cNvPr id="12" name="Freeform 320">
            <a:extLst>
              <a:ext uri="{FF2B5EF4-FFF2-40B4-BE49-F238E27FC236}">
                <a16:creationId xmlns:a16="http://schemas.microsoft.com/office/drawing/2014/main" id="{C94DD017-7122-884E-B7EC-9761F12D5B8F}"/>
              </a:ext>
            </a:extLst>
          </p:cNvPr>
          <p:cNvSpPr>
            <a:spLocks noChangeAspect="1" noEditPoints="1"/>
          </p:cNvSpPr>
          <p:nvPr/>
        </p:nvSpPr>
        <p:spPr bwMode="auto">
          <a:xfrm>
            <a:off x="801502" y="2790137"/>
            <a:ext cx="584597" cy="558404"/>
          </a:xfrm>
          <a:custGeom>
            <a:avLst/>
            <a:gdLst>
              <a:gd name="T0" fmla="*/ 1112 w 1741"/>
              <a:gd name="T1" fmla="*/ 1129 h 1664"/>
              <a:gd name="T2" fmla="*/ 920 w 1741"/>
              <a:gd name="T3" fmla="*/ 550 h 1664"/>
              <a:gd name="T4" fmla="*/ 1176 w 1741"/>
              <a:gd name="T5" fmla="*/ 745 h 1664"/>
              <a:gd name="T6" fmla="*/ 1741 w 1741"/>
              <a:gd name="T7" fmla="*/ 325 h 1664"/>
              <a:gd name="T8" fmla="*/ 1186 w 1741"/>
              <a:gd name="T9" fmla="*/ 95 h 1664"/>
              <a:gd name="T10" fmla="*/ 892 w 1741"/>
              <a:gd name="T11" fmla="*/ 505 h 1664"/>
              <a:gd name="T12" fmla="*/ 0 w 1741"/>
              <a:gd name="T13" fmla="*/ 784 h 1664"/>
              <a:gd name="T14" fmla="*/ 830 w 1741"/>
              <a:gd name="T15" fmla="*/ 1136 h 1664"/>
              <a:gd name="T16" fmla="*/ 926 w 1741"/>
              <a:gd name="T17" fmla="*/ 1083 h 1664"/>
              <a:gd name="T18" fmla="*/ 1176 w 1741"/>
              <a:gd name="T19" fmla="*/ 1664 h 1664"/>
              <a:gd name="T20" fmla="*/ 1741 w 1741"/>
              <a:gd name="T21" fmla="*/ 1243 h 1664"/>
              <a:gd name="T22" fmla="*/ 1608 w 1741"/>
              <a:gd name="T23" fmla="*/ 132 h 1664"/>
              <a:gd name="T24" fmla="*/ 1506 w 1741"/>
              <a:gd name="T25" fmla="*/ 374 h 1664"/>
              <a:gd name="T26" fmla="*/ 1315 w 1741"/>
              <a:gd name="T27" fmla="*/ 374 h 1664"/>
              <a:gd name="T28" fmla="*/ 1144 w 1741"/>
              <a:gd name="T29" fmla="*/ 325 h 1664"/>
              <a:gd name="T30" fmla="*/ 1410 w 1741"/>
              <a:gd name="T31" fmla="*/ 363 h 1664"/>
              <a:gd name="T32" fmla="*/ 1410 w 1741"/>
              <a:gd name="T33" fmla="*/ 363 h 1664"/>
              <a:gd name="T34" fmla="*/ 1531 w 1741"/>
              <a:gd name="T35" fmla="*/ 571 h 1664"/>
              <a:gd name="T36" fmla="*/ 1416 w 1741"/>
              <a:gd name="T37" fmla="*/ 597 h 1664"/>
              <a:gd name="T38" fmla="*/ 1289 w 1741"/>
              <a:gd name="T39" fmla="*/ 506 h 1664"/>
              <a:gd name="T40" fmla="*/ 1263 w 1741"/>
              <a:gd name="T41" fmla="*/ 441 h 1664"/>
              <a:gd name="T42" fmla="*/ 1514 w 1741"/>
              <a:gd name="T43" fmla="*/ 634 h 1664"/>
              <a:gd name="T44" fmla="*/ 1416 w 1741"/>
              <a:gd name="T45" fmla="*/ 649 h 1664"/>
              <a:gd name="T46" fmla="*/ 1229 w 1741"/>
              <a:gd name="T47" fmla="*/ 692 h 1664"/>
              <a:gd name="T48" fmla="*/ 1531 w 1741"/>
              <a:gd name="T49" fmla="*/ 628 h 1664"/>
              <a:gd name="T50" fmla="*/ 481 w 1741"/>
              <a:gd name="T51" fmla="*/ 520 h 1664"/>
              <a:gd name="T52" fmla="*/ 714 w 1741"/>
              <a:gd name="T53" fmla="*/ 887 h 1664"/>
              <a:gd name="T54" fmla="*/ 682 w 1741"/>
              <a:gd name="T55" fmla="*/ 1002 h 1664"/>
              <a:gd name="T56" fmla="*/ 629 w 1741"/>
              <a:gd name="T57" fmla="*/ 1198 h 1664"/>
              <a:gd name="T58" fmla="*/ 333 w 1741"/>
              <a:gd name="T59" fmla="*/ 1002 h 1664"/>
              <a:gd name="T60" fmla="*/ 280 w 1741"/>
              <a:gd name="T61" fmla="*/ 1167 h 1664"/>
              <a:gd name="T62" fmla="*/ 714 w 1741"/>
              <a:gd name="T63" fmla="*/ 887 h 1664"/>
              <a:gd name="T64" fmla="*/ 481 w 1741"/>
              <a:gd name="T65" fmla="*/ 467 h 1664"/>
              <a:gd name="T66" fmla="*/ 132 w 1741"/>
              <a:gd name="T67" fmla="*/ 974 h 1664"/>
              <a:gd name="T68" fmla="*/ 489 w 1741"/>
              <a:gd name="T69" fmla="*/ 348 h 1664"/>
              <a:gd name="T70" fmla="*/ 830 w 1741"/>
              <a:gd name="T71" fmla="*/ 974 h 1664"/>
              <a:gd name="T72" fmla="*/ 490 w 1741"/>
              <a:gd name="T73" fmla="*/ 1273 h 1664"/>
              <a:gd name="T74" fmla="*/ 333 w 1741"/>
              <a:gd name="T75" fmla="*/ 1248 h 1664"/>
              <a:gd name="T76" fmla="*/ 185 w 1741"/>
              <a:gd name="T77" fmla="*/ 1306 h 1664"/>
              <a:gd name="T78" fmla="*/ 682 w 1741"/>
              <a:gd name="T79" fmla="*/ 1234 h 1664"/>
              <a:gd name="T80" fmla="*/ 1573 w 1741"/>
              <a:gd name="T81" fmla="*/ 1309 h 1664"/>
              <a:gd name="T82" fmla="*/ 1410 w 1741"/>
              <a:gd name="T83" fmla="*/ 1070 h 1664"/>
              <a:gd name="T84" fmla="*/ 1247 w 1741"/>
              <a:gd name="T85" fmla="*/ 1309 h 1664"/>
              <a:gd name="T86" fmla="*/ 1416 w 1741"/>
              <a:gd name="T87" fmla="*/ 972 h 1664"/>
              <a:gd name="T88" fmla="*/ 1643 w 1741"/>
              <a:gd name="T89" fmla="*/ 1393 h 1664"/>
              <a:gd name="T90" fmla="*/ 1489 w 1741"/>
              <a:gd name="T91" fmla="*/ 1202 h 1664"/>
              <a:gd name="T92" fmla="*/ 1591 w 1741"/>
              <a:gd name="T93" fmla="*/ 1451 h 1664"/>
              <a:gd name="T94" fmla="*/ 1514 w 1741"/>
              <a:gd name="T95" fmla="*/ 1497 h 1664"/>
              <a:gd name="T96" fmla="*/ 1307 w 1741"/>
              <a:gd name="T97" fmla="*/ 1425 h 1664"/>
              <a:gd name="T98" fmla="*/ 1229 w 1741"/>
              <a:gd name="T99" fmla="*/ 1407 h 1664"/>
              <a:gd name="T100" fmla="*/ 1416 w 1741"/>
              <a:gd name="T101" fmla="*/ 1568 h 1664"/>
              <a:gd name="T102" fmla="*/ 1307 w 1741"/>
              <a:gd name="T103" fmla="*/ 1550 h 1664"/>
              <a:gd name="T104" fmla="*/ 1289 w 1741"/>
              <a:gd name="T105" fmla="*/ 1611 h 1664"/>
              <a:gd name="T106" fmla="*/ 1531 w 1741"/>
              <a:gd name="T107" fmla="*/ 1611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1" h="1664">
                <a:moveTo>
                  <a:pt x="1416" y="919"/>
                </a:moveTo>
                <a:cubicBezTo>
                  <a:pt x="1416" y="919"/>
                  <a:pt x="1416" y="919"/>
                  <a:pt x="1416" y="919"/>
                </a:cubicBezTo>
                <a:cubicBezTo>
                  <a:pt x="1329" y="919"/>
                  <a:pt x="1247" y="953"/>
                  <a:pt x="1186" y="1014"/>
                </a:cubicBezTo>
                <a:cubicBezTo>
                  <a:pt x="1153" y="1047"/>
                  <a:pt x="1128" y="1087"/>
                  <a:pt x="1112" y="1129"/>
                </a:cubicBezTo>
                <a:cubicBezTo>
                  <a:pt x="953" y="1037"/>
                  <a:pt x="953" y="1037"/>
                  <a:pt x="953" y="1037"/>
                </a:cubicBezTo>
                <a:cubicBezTo>
                  <a:pt x="920" y="1018"/>
                  <a:pt x="920" y="1018"/>
                  <a:pt x="920" y="1018"/>
                </a:cubicBezTo>
                <a:cubicBezTo>
                  <a:pt x="959" y="947"/>
                  <a:pt x="979" y="867"/>
                  <a:pt x="979" y="784"/>
                </a:cubicBezTo>
                <a:cubicBezTo>
                  <a:pt x="979" y="701"/>
                  <a:pt x="959" y="621"/>
                  <a:pt x="920" y="550"/>
                </a:cubicBezTo>
                <a:cubicBezTo>
                  <a:pt x="953" y="531"/>
                  <a:pt x="953" y="531"/>
                  <a:pt x="953" y="531"/>
                </a:cubicBezTo>
                <a:cubicBezTo>
                  <a:pt x="1112" y="439"/>
                  <a:pt x="1112" y="439"/>
                  <a:pt x="1112" y="439"/>
                </a:cubicBezTo>
                <a:cubicBezTo>
                  <a:pt x="1126" y="477"/>
                  <a:pt x="1148" y="513"/>
                  <a:pt x="1176" y="544"/>
                </a:cubicBezTo>
                <a:cubicBezTo>
                  <a:pt x="1176" y="745"/>
                  <a:pt x="1176" y="745"/>
                  <a:pt x="1176" y="745"/>
                </a:cubicBezTo>
                <a:cubicBezTo>
                  <a:pt x="1644" y="745"/>
                  <a:pt x="1644" y="745"/>
                  <a:pt x="1644" y="745"/>
                </a:cubicBezTo>
                <a:cubicBezTo>
                  <a:pt x="1644" y="555"/>
                  <a:pt x="1644" y="555"/>
                  <a:pt x="1644" y="555"/>
                </a:cubicBezTo>
                <a:cubicBezTo>
                  <a:pt x="1645" y="555"/>
                  <a:pt x="1646" y="554"/>
                  <a:pt x="1646" y="554"/>
                </a:cubicBezTo>
                <a:cubicBezTo>
                  <a:pt x="1707" y="492"/>
                  <a:pt x="1741" y="411"/>
                  <a:pt x="1741" y="325"/>
                </a:cubicBezTo>
                <a:cubicBezTo>
                  <a:pt x="1741" y="238"/>
                  <a:pt x="1707" y="156"/>
                  <a:pt x="1646" y="95"/>
                </a:cubicBezTo>
                <a:cubicBezTo>
                  <a:pt x="1584" y="34"/>
                  <a:pt x="1503" y="0"/>
                  <a:pt x="1416" y="0"/>
                </a:cubicBezTo>
                <a:cubicBezTo>
                  <a:pt x="1416" y="0"/>
                  <a:pt x="1416" y="0"/>
                  <a:pt x="1416" y="0"/>
                </a:cubicBezTo>
                <a:cubicBezTo>
                  <a:pt x="1329" y="0"/>
                  <a:pt x="1247" y="34"/>
                  <a:pt x="1186" y="95"/>
                </a:cubicBezTo>
                <a:cubicBezTo>
                  <a:pt x="1125" y="157"/>
                  <a:pt x="1091" y="238"/>
                  <a:pt x="1091" y="325"/>
                </a:cubicBezTo>
                <a:cubicBezTo>
                  <a:pt x="1091" y="346"/>
                  <a:pt x="1093" y="366"/>
                  <a:pt x="1097" y="386"/>
                </a:cubicBezTo>
                <a:cubicBezTo>
                  <a:pt x="926" y="485"/>
                  <a:pt x="926" y="485"/>
                  <a:pt x="926" y="485"/>
                </a:cubicBezTo>
                <a:cubicBezTo>
                  <a:pt x="892" y="505"/>
                  <a:pt x="892" y="505"/>
                  <a:pt x="892" y="505"/>
                </a:cubicBezTo>
                <a:cubicBezTo>
                  <a:pt x="875" y="481"/>
                  <a:pt x="856" y="459"/>
                  <a:pt x="836" y="438"/>
                </a:cubicBezTo>
                <a:cubicBezTo>
                  <a:pt x="743" y="346"/>
                  <a:pt x="620" y="295"/>
                  <a:pt x="489" y="295"/>
                </a:cubicBezTo>
                <a:cubicBezTo>
                  <a:pt x="359" y="295"/>
                  <a:pt x="236" y="346"/>
                  <a:pt x="143" y="439"/>
                </a:cubicBezTo>
                <a:cubicBezTo>
                  <a:pt x="51" y="531"/>
                  <a:pt x="0" y="654"/>
                  <a:pt x="0" y="784"/>
                </a:cubicBezTo>
                <a:cubicBezTo>
                  <a:pt x="0" y="909"/>
                  <a:pt x="47" y="1027"/>
                  <a:pt x="132" y="1118"/>
                </a:cubicBezTo>
                <a:cubicBezTo>
                  <a:pt x="132" y="1359"/>
                  <a:pt x="132" y="1359"/>
                  <a:pt x="132" y="1359"/>
                </a:cubicBezTo>
                <a:cubicBezTo>
                  <a:pt x="830" y="1359"/>
                  <a:pt x="830" y="1359"/>
                  <a:pt x="830" y="1359"/>
                </a:cubicBezTo>
                <a:cubicBezTo>
                  <a:pt x="830" y="1136"/>
                  <a:pt x="830" y="1136"/>
                  <a:pt x="830" y="1136"/>
                </a:cubicBezTo>
                <a:cubicBezTo>
                  <a:pt x="832" y="1134"/>
                  <a:pt x="834" y="1131"/>
                  <a:pt x="836" y="1129"/>
                </a:cubicBezTo>
                <a:cubicBezTo>
                  <a:pt x="836" y="1129"/>
                  <a:pt x="836" y="1129"/>
                  <a:pt x="836" y="1129"/>
                </a:cubicBezTo>
                <a:cubicBezTo>
                  <a:pt x="857" y="1109"/>
                  <a:pt x="875" y="1086"/>
                  <a:pt x="892" y="1063"/>
                </a:cubicBezTo>
                <a:cubicBezTo>
                  <a:pt x="926" y="1083"/>
                  <a:pt x="926" y="1083"/>
                  <a:pt x="926" y="1083"/>
                </a:cubicBezTo>
                <a:cubicBezTo>
                  <a:pt x="1097" y="1182"/>
                  <a:pt x="1097" y="1182"/>
                  <a:pt x="1097" y="1182"/>
                </a:cubicBezTo>
                <a:cubicBezTo>
                  <a:pt x="1093" y="1202"/>
                  <a:pt x="1091" y="1223"/>
                  <a:pt x="1091" y="1244"/>
                </a:cubicBezTo>
                <a:cubicBezTo>
                  <a:pt x="1091" y="1325"/>
                  <a:pt x="1121" y="1402"/>
                  <a:pt x="1176" y="1462"/>
                </a:cubicBezTo>
                <a:cubicBezTo>
                  <a:pt x="1176" y="1664"/>
                  <a:pt x="1176" y="1664"/>
                  <a:pt x="1176" y="1664"/>
                </a:cubicBezTo>
                <a:cubicBezTo>
                  <a:pt x="1644" y="1664"/>
                  <a:pt x="1644" y="1664"/>
                  <a:pt x="1644" y="1664"/>
                </a:cubicBezTo>
                <a:cubicBezTo>
                  <a:pt x="1644" y="1474"/>
                  <a:pt x="1644" y="1474"/>
                  <a:pt x="1644" y="1474"/>
                </a:cubicBezTo>
                <a:cubicBezTo>
                  <a:pt x="1645" y="1474"/>
                  <a:pt x="1646" y="1473"/>
                  <a:pt x="1646" y="1472"/>
                </a:cubicBezTo>
                <a:cubicBezTo>
                  <a:pt x="1707" y="1411"/>
                  <a:pt x="1741" y="1330"/>
                  <a:pt x="1741" y="1243"/>
                </a:cubicBezTo>
                <a:cubicBezTo>
                  <a:pt x="1741" y="1157"/>
                  <a:pt x="1707" y="1075"/>
                  <a:pt x="1646" y="1014"/>
                </a:cubicBezTo>
                <a:cubicBezTo>
                  <a:pt x="1584" y="952"/>
                  <a:pt x="1503" y="919"/>
                  <a:pt x="1416" y="919"/>
                </a:cubicBezTo>
                <a:close/>
                <a:moveTo>
                  <a:pt x="1416" y="53"/>
                </a:moveTo>
                <a:cubicBezTo>
                  <a:pt x="1488" y="53"/>
                  <a:pt x="1557" y="81"/>
                  <a:pt x="1608" y="132"/>
                </a:cubicBezTo>
                <a:cubicBezTo>
                  <a:pt x="1659" y="184"/>
                  <a:pt x="1688" y="252"/>
                  <a:pt x="1688" y="325"/>
                </a:cubicBezTo>
                <a:cubicBezTo>
                  <a:pt x="1688" y="378"/>
                  <a:pt x="1672" y="430"/>
                  <a:pt x="1643" y="474"/>
                </a:cubicBezTo>
                <a:cubicBezTo>
                  <a:pt x="1637" y="437"/>
                  <a:pt x="1608" y="401"/>
                  <a:pt x="1573" y="390"/>
                </a:cubicBezTo>
                <a:cubicBezTo>
                  <a:pt x="1551" y="383"/>
                  <a:pt x="1528" y="378"/>
                  <a:pt x="1506" y="374"/>
                </a:cubicBezTo>
                <a:cubicBezTo>
                  <a:pt x="1528" y="351"/>
                  <a:pt x="1542" y="319"/>
                  <a:pt x="1542" y="284"/>
                </a:cubicBezTo>
                <a:cubicBezTo>
                  <a:pt x="1542" y="211"/>
                  <a:pt x="1483" y="152"/>
                  <a:pt x="1410" y="152"/>
                </a:cubicBezTo>
                <a:cubicBezTo>
                  <a:pt x="1337" y="152"/>
                  <a:pt x="1278" y="211"/>
                  <a:pt x="1278" y="284"/>
                </a:cubicBezTo>
                <a:cubicBezTo>
                  <a:pt x="1278" y="319"/>
                  <a:pt x="1292" y="351"/>
                  <a:pt x="1315" y="374"/>
                </a:cubicBezTo>
                <a:cubicBezTo>
                  <a:pt x="1292" y="378"/>
                  <a:pt x="1270" y="383"/>
                  <a:pt x="1248" y="390"/>
                </a:cubicBezTo>
                <a:cubicBezTo>
                  <a:pt x="1247" y="390"/>
                  <a:pt x="1247" y="390"/>
                  <a:pt x="1247" y="390"/>
                </a:cubicBezTo>
                <a:cubicBezTo>
                  <a:pt x="1217" y="399"/>
                  <a:pt x="1190" y="428"/>
                  <a:pt x="1181" y="461"/>
                </a:cubicBezTo>
                <a:cubicBezTo>
                  <a:pt x="1157" y="420"/>
                  <a:pt x="1144" y="373"/>
                  <a:pt x="1144" y="325"/>
                </a:cubicBezTo>
                <a:cubicBezTo>
                  <a:pt x="1144" y="252"/>
                  <a:pt x="1172" y="184"/>
                  <a:pt x="1223" y="133"/>
                </a:cubicBezTo>
                <a:cubicBezTo>
                  <a:pt x="1275" y="81"/>
                  <a:pt x="1343" y="53"/>
                  <a:pt x="1416" y="53"/>
                </a:cubicBezTo>
                <a:cubicBezTo>
                  <a:pt x="1416" y="53"/>
                  <a:pt x="1416" y="53"/>
                  <a:pt x="1416" y="53"/>
                </a:cubicBezTo>
                <a:close/>
                <a:moveTo>
                  <a:pt x="1410" y="363"/>
                </a:moveTo>
                <a:cubicBezTo>
                  <a:pt x="1367" y="363"/>
                  <a:pt x="1331" y="327"/>
                  <a:pt x="1331" y="284"/>
                </a:cubicBezTo>
                <a:cubicBezTo>
                  <a:pt x="1331" y="240"/>
                  <a:pt x="1367" y="205"/>
                  <a:pt x="1410" y="205"/>
                </a:cubicBezTo>
                <a:cubicBezTo>
                  <a:pt x="1454" y="205"/>
                  <a:pt x="1489" y="240"/>
                  <a:pt x="1489" y="284"/>
                </a:cubicBezTo>
                <a:cubicBezTo>
                  <a:pt x="1489" y="327"/>
                  <a:pt x="1454" y="363"/>
                  <a:pt x="1410" y="363"/>
                </a:cubicBezTo>
                <a:close/>
                <a:moveTo>
                  <a:pt x="1558" y="441"/>
                </a:moveTo>
                <a:cubicBezTo>
                  <a:pt x="1575" y="446"/>
                  <a:pt x="1591" y="469"/>
                  <a:pt x="1591" y="488"/>
                </a:cubicBezTo>
                <a:cubicBezTo>
                  <a:pt x="1591" y="532"/>
                  <a:pt x="1591" y="532"/>
                  <a:pt x="1591" y="532"/>
                </a:cubicBezTo>
                <a:cubicBezTo>
                  <a:pt x="1573" y="548"/>
                  <a:pt x="1553" y="561"/>
                  <a:pt x="1531" y="571"/>
                </a:cubicBezTo>
                <a:cubicBezTo>
                  <a:pt x="1531" y="506"/>
                  <a:pt x="1531" y="506"/>
                  <a:pt x="1531" y="506"/>
                </a:cubicBezTo>
                <a:cubicBezTo>
                  <a:pt x="1514" y="506"/>
                  <a:pt x="1514" y="506"/>
                  <a:pt x="1514" y="506"/>
                </a:cubicBezTo>
                <a:cubicBezTo>
                  <a:pt x="1514" y="578"/>
                  <a:pt x="1514" y="578"/>
                  <a:pt x="1514" y="578"/>
                </a:cubicBezTo>
                <a:cubicBezTo>
                  <a:pt x="1483" y="590"/>
                  <a:pt x="1450" y="596"/>
                  <a:pt x="1416" y="597"/>
                </a:cubicBezTo>
                <a:cubicBezTo>
                  <a:pt x="1416" y="597"/>
                  <a:pt x="1416" y="597"/>
                  <a:pt x="1416" y="597"/>
                </a:cubicBezTo>
                <a:cubicBezTo>
                  <a:pt x="1378" y="597"/>
                  <a:pt x="1341" y="589"/>
                  <a:pt x="1307" y="574"/>
                </a:cubicBezTo>
                <a:cubicBezTo>
                  <a:pt x="1307" y="506"/>
                  <a:pt x="1307" y="506"/>
                  <a:pt x="1307" y="506"/>
                </a:cubicBezTo>
                <a:cubicBezTo>
                  <a:pt x="1289" y="506"/>
                  <a:pt x="1289" y="506"/>
                  <a:pt x="1289" y="506"/>
                </a:cubicBezTo>
                <a:cubicBezTo>
                  <a:pt x="1289" y="565"/>
                  <a:pt x="1289" y="565"/>
                  <a:pt x="1289" y="565"/>
                </a:cubicBezTo>
                <a:cubicBezTo>
                  <a:pt x="1268" y="554"/>
                  <a:pt x="1247" y="539"/>
                  <a:pt x="1229" y="522"/>
                </a:cubicBezTo>
                <a:cubicBezTo>
                  <a:pt x="1229" y="488"/>
                  <a:pt x="1229" y="488"/>
                  <a:pt x="1229" y="488"/>
                </a:cubicBezTo>
                <a:cubicBezTo>
                  <a:pt x="1229" y="469"/>
                  <a:pt x="1246" y="446"/>
                  <a:pt x="1263" y="441"/>
                </a:cubicBezTo>
                <a:cubicBezTo>
                  <a:pt x="1359" y="412"/>
                  <a:pt x="1461" y="412"/>
                  <a:pt x="1558" y="441"/>
                </a:cubicBezTo>
                <a:close/>
                <a:moveTo>
                  <a:pt x="1416" y="649"/>
                </a:moveTo>
                <a:cubicBezTo>
                  <a:pt x="1416" y="649"/>
                  <a:pt x="1416" y="649"/>
                  <a:pt x="1416" y="649"/>
                </a:cubicBezTo>
                <a:cubicBezTo>
                  <a:pt x="1450" y="649"/>
                  <a:pt x="1482" y="644"/>
                  <a:pt x="1514" y="634"/>
                </a:cubicBezTo>
                <a:cubicBezTo>
                  <a:pt x="1514" y="692"/>
                  <a:pt x="1514" y="692"/>
                  <a:pt x="1514" y="692"/>
                </a:cubicBezTo>
                <a:cubicBezTo>
                  <a:pt x="1307" y="692"/>
                  <a:pt x="1307" y="692"/>
                  <a:pt x="1307" y="692"/>
                </a:cubicBezTo>
                <a:cubicBezTo>
                  <a:pt x="1307" y="631"/>
                  <a:pt x="1307" y="631"/>
                  <a:pt x="1307" y="631"/>
                </a:cubicBezTo>
                <a:cubicBezTo>
                  <a:pt x="1341" y="643"/>
                  <a:pt x="1378" y="649"/>
                  <a:pt x="1416" y="649"/>
                </a:cubicBezTo>
                <a:close/>
                <a:moveTo>
                  <a:pt x="1229" y="590"/>
                </a:moveTo>
                <a:cubicBezTo>
                  <a:pt x="1248" y="604"/>
                  <a:pt x="1268" y="615"/>
                  <a:pt x="1289" y="624"/>
                </a:cubicBezTo>
                <a:cubicBezTo>
                  <a:pt x="1289" y="692"/>
                  <a:pt x="1289" y="692"/>
                  <a:pt x="1289" y="692"/>
                </a:cubicBezTo>
                <a:cubicBezTo>
                  <a:pt x="1229" y="692"/>
                  <a:pt x="1229" y="692"/>
                  <a:pt x="1229" y="692"/>
                </a:cubicBezTo>
                <a:lnTo>
                  <a:pt x="1229" y="590"/>
                </a:lnTo>
                <a:close/>
                <a:moveTo>
                  <a:pt x="1591" y="692"/>
                </a:moveTo>
                <a:cubicBezTo>
                  <a:pt x="1531" y="692"/>
                  <a:pt x="1531" y="692"/>
                  <a:pt x="1531" y="692"/>
                </a:cubicBezTo>
                <a:cubicBezTo>
                  <a:pt x="1531" y="628"/>
                  <a:pt x="1531" y="628"/>
                  <a:pt x="1531" y="628"/>
                </a:cubicBezTo>
                <a:cubicBezTo>
                  <a:pt x="1552" y="620"/>
                  <a:pt x="1572" y="610"/>
                  <a:pt x="1591" y="598"/>
                </a:cubicBezTo>
                <a:lnTo>
                  <a:pt x="1591" y="692"/>
                </a:lnTo>
                <a:close/>
                <a:moveTo>
                  <a:pt x="344" y="657"/>
                </a:moveTo>
                <a:cubicBezTo>
                  <a:pt x="344" y="581"/>
                  <a:pt x="405" y="520"/>
                  <a:pt x="481" y="520"/>
                </a:cubicBezTo>
                <a:cubicBezTo>
                  <a:pt x="557" y="520"/>
                  <a:pt x="618" y="581"/>
                  <a:pt x="618" y="657"/>
                </a:cubicBezTo>
                <a:cubicBezTo>
                  <a:pt x="618" y="733"/>
                  <a:pt x="557" y="794"/>
                  <a:pt x="481" y="794"/>
                </a:cubicBezTo>
                <a:cubicBezTo>
                  <a:pt x="405" y="794"/>
                  <a:pt x="344" y="733"/>
                  <a:pt x="344" y="657"/>
                </a:cubicBezTo>
                <a:close/>
                <a:moveTo>
                  <a:pt x="714" y="887"/>
                </a:moveTo>
                <a:cubicBezTo>
                  <a:pt x="747" y="897"/>
                  <a:pt x="777" y="938"/>
                  <a:pt x="777" y="974"/>
                </a:cubicBezTo>
                <a:cubicBezTo>
                  <a:pt x="777" y="1113"/>
                  <a:pt x="777" y="1113"/>
                  <a:pt x="777" y="1113"/>
                </a:cubicBezTo>
                <a:cubicBezTo>
                  <a:pt x="747" y="1138"/>
                  <a:pt x="716" y="1159"/>
                  <a:pt x="682" y="1176"/>
                </a:cubicBezTo>
                <a:cubicBezTo>
                  <a:pt x="682" y="1002"/>
                  <a:pt x="682" y="1002"/>
                  <a:pt x="682" y="1002"/>
                </a:cubicBezTo>
                <a:cubicBezTo>
                  <a:pt x="664" y="1002"/>
                  <a:pt x="664" y="1002"/>
                  <a:pt x="664" y="1002"/>
                </a:cubicBezTo>
                <a:cubicBezTo>
                  <a:pt x="646" y="1002"/>
                  <a:pt x="646" y="1002"/>
                  <a:pt x="646" y="1002"/>
                </a:cubicBezTo>
                <a:cubicBezTo>
                  <a:pt x="629" y="1002"/>
                  <a:pt x="629" y="1002"/>
                  <a:pt x="629" y="1002"/>
                </a:cubicBezTo>
                <a:cubicBezTo>
                  <a:pt x="629" y="1198"/>
                  <a:pt x="629" y="1198"/>
                  <a:pt x="629" y="1198"/>
                </a:cubicBezTo>
                <a:cubicBezTo>
                  <a:pt x="584" y="1213"/>
                  <a:pt x="538" y="1221"/>
                  <a:pt x="490" y="1221"/>
                </a:cubicBezTo>
                <a:cubicBezTo>
                  <a:pt x="490" y="1221"/>
                  <a:pt x="489" y="1221"/>
                  <a:pt x="489" y="1221"/>
                </a:cubicBezTo>
                <a:cubicBezTo>
                  <a:pt x="435" y="1221"/>
                  <a:pt x="382" y="1211"/>
                  <a:pt x="333" y="1192"/>
                </a:cubicBezTo>
                <a:cubicBezTo>
                  <a:pt x="333" y="1002"/>
                  <a:pt x="333" y="1002"/>
                  <a:pt x="333" y="1002"/>
                </a:cubicBezTo>
                <a:cubicBezTo>
                  <a:pt x="316" y="1002"/>
                  <a:pt x="316" y="1002"/>
                  <a:pt x="316" y="1002"/>
                </a:cubicBezTo>
                <a:cubicBezTo>
                  <a:pt x="298" y="1002"/>
                  <a:pt x="298" y="1002"/>
                  <a:pt x="298" y="1002"/>
                </a:cubicBezTo>
                <a:cubicBezTo>
                  <a:pt x="280" y="1002"/>
                  <a:pt x="280" y="1002"/>
                  <a:pt x="280" y="1002"/>
                </a:cubicBezTo>
                <a:cubicBezTo>
                  <a:pt x="280" y="1167"/>
                  <a:pt x="280" y="1167"/>
                  <a:pt x="280" y="1167"/>
                </a:cubicBezTo>
                <a:cubicBezTo>
                  <a:pt x="246" y="1148"/>
                  <a:pt x="214" y="1125"/>
                  <a:pt x="185" y="1097"/>
                </a:cubicBezTo>
                <a:cubicBezTo>
                  <a:pt x="185" y="974"/>
                  <a:pt x="185" y="974"/>
                  <a:pt x="185" y="974"/>
                </a:cubicBezTo>
                <a:cubicBezTo>
                  <a:pt x="185" y="938"/>
                  <a:pt x="215" y="897"/>
                  <a:pt x="248" y="887"/>
                </a:cubicBezTo>
                <a:cubicBezTo>
                  <a:pt x="400" y="841"/>
                  <a:pt x="561" y="841"/>
                  <a:pt x="714" y="887"/>
                </a:cubicBezTo>
                <a:close/>
                <a:moveTo>
                  <a:pt x="729" y="836"/>
                </a:moveTo>
                <a:cubicBezTo>
                  <a:pt x="686" y="823"/>
                  <a:pt x="641" y="814"/>
                  <a:pt x="597" y="808"/>
                </a:cubicBezTo>
                <a:cubicBezTo>
                  <a:pt x="642" y="773"/>
                  <a:pt x="671" y="718"/>
                  <a:pt x="671" y="657"/>
                </a:cubicBezTo>
                <a:cubicBezTo>
                  <a:pt x="671" y="552"/>
                  <a:pt x="586" y="467"/>
                  <a:pt x="481" y="467"/>
                </a:cubicBezTo>
                <a:cubicBezTo>
                  <a:pt x="376" y="467"/>
                  <a:pt x="291" y="552"/>
                  <a:pt x="291" y="657"/>
                </a:cubicBezTo>
                <a:cubicBezTo>
                  <a:pt x="291" y="718"/>
                  <a:pt x="320" y="773"/>
                  <a:pt x="365" y="808"/>
                </a:cubicBezTo>
                <a:cubicBezTo>
                  <a:pt x="320" y="814"/>
                  <a:pt x="276" y="823"/>
                  <a:pt x="232" y="836"/>
                </a:cubicBezTo>
                <a:cubicBezTo>
                  <a:pt x="177" y="853"/>
                  <a:pt x="132" y="915"/>
                  <a:pt x="132" y="974"/>
                </a:cubicBezTo>
                <a:cubicBezTo>
                  <a:pt x="132" y="1035"/>
                  <a:pt x="132" y="1035"/>
                  <a:pt x="132" y="1035"/>
                </a:cubicBezTo>
                <a:cubicBezTo>
                  <a:pt x="81" y="962"/>
                  <a:pt x="53" y="875"/>
                  <a:pt x="53" y="784"/>
                </a:cubicBezTo>
                <a:cubicBezTo>
                  <a:pt x="53" y="668"/>
                  <a:pt x="98" y="559"/>
                  <a:pt x="181" y="476"/>
                </a:cubicBezTo>
                <a:cubicBezTo>
                  <a:pt x="263" y="393"/>
                  <a:pt x="373" y="348"/>
                  <a:pt x="489" y="348"/>
                </a:cubicBezTo>
                <a:cubicBezTo>
                  <a:pt x="606" y="348"/>
                  <a:pt x="716" y="393"/>
                  <a:pt x="798" y="476"/>
                </a:cubicBezTo>
                <a:cubicBezTo>
                  <a:pt x="881" y="558"/>
                  <a:pt x="926" y="668"/>
                  <a:pt x="926" y="784"/>
                </a:cubicBezTo>
                <a:cubicBezTo>
                  <a:pt x="926" y="885"/>
                  <a:pt x="892" y="980"/>
                  <a:pt x="830" y="1058"/>
                </a:cubicBezTo>
                <a:cubicBezTo>
                  <a:pt x="830" y="974"/>
                  <a:pt x="830" y="974"/>
                  <a:pt x="830" y="974"/>
                </a:cubicBezTo>
                <a:cubicBezTo>
                  <a:pt x="829" y="915"/>
                  <a:pt x="785" y="853"/>
                  <a:pt x="729" y="836"/>
                </a:cubicBezTo>
                <a:close/>
                <a:moveTo>
                  <a:pt x="333" y="1248"/>
                </a:moveTo>
                <a:cubicBezTo>
                  <a:pt x="383" y="1265"/>
                  <a:pt x="435" y="1273"/>
                  <a:pt x="489" y="1273"/>
                </a:cubicBezTo>
                <a:cubicBezTo>
                  <a:pt x="489" y="1273"/>
                  <a:pt x="490" y="1273"/>
                  <a:pt x="490" y="1273"/>
                </a:cubicBezTo>
                <a:cubicBezTo>
                  <a:pt x="537" y="1273"/>
                  <a:pt x="584" y="1267"/>
                  <a:pt x="629" y="1254"/>
                </a:cubicBezTo>
                <a:cubicBezTo>
                  <a:pt x="629" y="1306"/>
                  <a:pt x="629" y="1306"/>
                  <a:pt x="629" y="1306"/>
                </a:cubicBezTo>
                <a:cubicBezTo>
                  <a:pt x="333" y="1306"/>
                  <a:pt x="333" y="1306"/>
                  <a:pt x="333" y="1306"/>
                </a:cubicBezTo>
                <a:lnTo>
                  <a:pt x="333" y="1248"/>
                </a:lnTo>
                <a:close/>
                <a:moveTo>
                  <a:pt x="185" y="1167"/>
                </a:moveTo>
                <a:cubicBezTo>
                  <a:pt x="215" y="1191"/>
                  <a:pt x="247" y="1211"/>
                  <a:pt x="280" y="1227"/>
                </a:cubicBezTo>
                <a:cubicBezTo>
                  <a:pt x="280" y="1306"/>
                  <a:pt x="280" y="1306"/>
                  <a:pt x="280" y="1306"/>
                </a:cubicBezTo>
                <a:cubicBezTo>
                  <a:pt x="185" y="1306"/>
                  <a:pt x="185" y="1306"/>
                  <a:pt x="185" y="1306"/>
                </a:cubicBezTo>
                <a:lnTo>
                  <a:pt x="185" y="1167"/>
                </a:lnTo>
                <a:close/>
                <a:moveTo>
                  <a:pt x="777" y="1306"/>
                </a:moveTo>
                <a:cubicBezTo>
                  <a:pt x="682" y="1306"/>
                  <a:pt x="682" y="1306"/>
                  <a:pt x="682" y="1306"/>
                </a:cubicBezTo>
                <a:cubicBezTo>
                  <a:pt x="682" y="1234"/>
                  <a:pt x="682" y="1234"/>
                  <a:pt x="682" y="1234"/>
                </a:cubicBezTo>
                <a:cubicBezTo>
                  <a:pt x="715" y="1220"/>
                  <a:pt x="747" y="1202"/>
                  <a:pt x="777" y="1180"/>
                </a:cubicBezTo>
                <a:lnTo>
                  <a:pt x="777" y="1306"/>
                </a:lnTo>
                <a:close/>
                <a:moveTo>
                  <a:pt x="1643" y="1393"/>
                </a:moveTo>
                <a:cubicBezTo>
                  <a:pt x="1637" y="1355"/>
                  <a:pt x="1608" y="1319"/>
                  <a:pt x="1573" y="1309"/>
                </a:cubicBezTo>
                <a:cubicBezTo>
                  <a:pt x="1573" y="1309"/>
                  <a:pt x="1573" y="1309"/>
                  <a:pt x="1573" y="1309"/>
                </a:cubicBezTo>
                <a:cubicBezTo>
                  <a:pt x="1551" y="1302"/>
                  <a:pt x="1528" y="1297"/>
                  <a:pt x="1506" y="1293"/>
                </a:cubicBezTo>
                <a:cubicBezTo>
                  <a:pt x="1528" y="1269"/>
                  <a:pt x="1542" y="1238"/>
                  <a:pt x="1542" y="1202"/>
                </a:cubicBezTo>
                <a:cubicBezTo>
                  <a:pt x="1542" y="1130"/>
                  <a:pt x="1483" y="1070"/>
                  <a:pt x="1410" y="1070"/>
                </a:cubicBezTo>
                <a:cubicBezTo>
                  <a:pt x="1337" y="1070"/>
                  <a:pt x="1278" y="1130"/>
                  <a:pt x="1278" y="1202"/>
                </a:cubicBezTo>
                <a:cubicBezTo>
                  <a:pt x="1278" y="1238"/>
                  <a:pt x="1292" y="1269"/>
                  <a:pt x="1315" y="1293"/>
                </a:cubicBezTo>
                <a:cubicBezTo>
                  <a:pt x="1292" y="1297"/>
                  <a:pt x="1270" y="1302"/>
                  <a:pt x="1248" y="1309"/>
                </a:cubicBezTo>
                <a:cubicBezTo>
                  <a:pt x="1247" y="1309"/>
                  <a:pt x="1247" y="1309"/>
                  <a:pt x="1247" y="1309"/>
                </a:cubicBezTo>
                <a:cubicBezTo>
                  <a:pt x="1217" y="1318"/>
                  <a:pt x="1190" y="1347"/>
                  <a:pt x="1181" y="1379"/>
                </a:cubicBezTo>
                <a:cubicBezTo>
                  <a:pt x="1157" y="1339"/>
                  <a:pt x="1144" y="1292"/>
                  <a:pt x="1144" y="1244"/>
                </a:cubicBezTo>
                <a:cubicBezTo>
                  <a:pt x="1144" y="1171"/>
                  <a:pt x="1172" y="1103"/>
                  <a:pt x="1223" y="1052"/>
                </a:cubicBezTo>
                <a:cubicBezTo>
                  <a:pt x="1275" y="1000"/>
                  <a:pt x="1343" y="972"/>
                  <a:pt x="1416" y="972"/>
                </a:cubicBezTo>
                <a:cubicBezTo>
                  <a:pt x="1416" y="972"/>
                  <a:pt x="1416" y="972"/>
                  <a:pt x="1416" y="972"/>
                </a:cubicBezTo>
                <a:cubicBezTo>
                  <a:pt x="1488" y="972"/>
                  <a:pt x="1557" y="1000"/>
                  <a:pt x="1608" y="1051"/>
                </a:cubicBezTo>
                <a:cubicBezTo>
                  <a:pt x="1659" y="1103"/>
                  <a:pt x="1688" y="1171"/>
                  <a:pt x="1688" y="1243"/>
                </a:cubicBezTo>
                <a:cubicBezTo>
                  <a:pt x="1688" y="1297"/>
                  <a:pt x="1672" y="1349"/>
                  <a:pt x="1643" y="1393"/>
                </a:cubicBezTo>
                <a:close/>
                <a:moveTo>
                  <a:pt x="1410" y="1281"/>
                </a:moveTo>
                <a:cubicBezTo>
                  <a:pt x="1367" y="1281"/>
                  <a:pt x="1331" y="1246"/>
                  <a:pt x="1331" y="1202"/>
                </a:cubicBezTo>
                <a:cubicBezTo>
                  <a:pt x="1331" y="1159"/>
                  <a:pt x="1367" y="1123"/>
                  <a:pt x="1410" y="1123"/>
                </a:cubicBezTo>
                <a:cubicBezTo>
                  <a:pt x="1454" y="1123"/>
                  <a:pt x="1489" y="1159"/>
                  <a:pt x="1489" y="1202"/>
                </a:cubicBezTo>
                <a:cubicBezTo>
                  <a:pt x="1489" y="1246"/>
                  <a:pt x="1454" y="1281"/>
                  <a:pt x="1410" y="1281"/>
                </a:cubicBezTo>
                <a:close/>
                <a:moveTo>
                  <a:pt x="1558" y="1359"/>
                </a:moveTo>
                <a:cubicBezTo>
                  <a:pt x="1575" y="1365"/>
                  <a:pt x="1591" y="1388"/>
                  <a:pt x="1591" y="1407"/>
                </a:cubicBezTo>
                <a:cubicBezTo>
                  <a:pt x="1591" y="1451"/>
                  <a:pt x="1591" y="1451"/>
                  <a:pt x="1591" y="1451"/>
                </a:cubicBezTo>
                <a:cubicBezTo>
                  <a:pt x="1573" y="1467"/>
                  <a:pt x="1553" y="1480"/>
                  <a:pt x="1531" y="1490"/>
                </a:cubicBezTo>
                <a:cubicBezTo>
                  <a:pt x="1531" y="1425"/>
                  <a:pt x="1531" y="1425"/>
                  <a:pt x="1531" y="1425"/>
                </a:cubicBezTo>
                <a:cubicBezTo>
                  <a:pt x="1514" y="1425"/>
                  <a:pt x="1514" y="1425"/>
                  <a:pt x="1514" y="1425"/>
                </a:cubicBezTo>
                <a:cubicBezTo>
                  <a:pt x="1514" y="1497"/>
                  <a:pt x="1514" y="1497"/>
                  <a:pt x="1514" y="1497"/>
                </a:cubicBezTo>
                <a:cubicBezTo>
                  <a:pt x="1483" y="1509"/>
                  <a:pt x="1450" y="1515"/>
                  <a:pt x="1416" y="1515"/>
                </a:cubicBezTo>
                <a:cubicBezTo>
                  <a:pt x="1416" y="1515"/>
                  <a:pt x="1416" y="1515"/>
                  <a:pt x="1416" y="1515"/>
                </a:cubicBezTo>
                <a:cubicBezTo>
                  <a:pt x="1378" y="1515"/>
                  <a:pt x="1341" y="1507"/>
                  <a:pt x="1307" y="1493"/>
                </a:cubicBezTo>
                <a:cubicBezTo>
                  <a:pt x="1307" y="1425"/>
                  <a:pt x="1307" y="1425"/>
                  <a:pt x="1307" y="1425"/>
                </a:cubicBezTo>
                <a:cubicBezTo>
                  <a:pt x="1289" y="1425"/>
                  <a:pt x="1289" y="1425"/>
                  <a:pt x="1289" y="1425"/>
                </a:cubicBezTo>
                <a:cubicBezTo>
                  <a:pt x="1289" y="1484"/>
                  <a:pt x="1289" y="1484"/>
                  <a:pt x="1289" y="1484"/>
                </a:cubicBezTo>
                <a:cubicBezTo>
                  <a:pt x="1268" y="1473"/>
                  <a:pt x="1247" y="1458"/>
                  <a:pt x="1229" y="1441"/>
                </a:cubicBezTo>
                <a:cubicBezTo>
                  <a:pt x="1229" y="1407"/>
                  <a:pt x="1229" y="1407"/>
                  <a:pt x="1229" y="1407"/>
                </a:cubicBezTo>
                <a:cubicBezTo>
                  <a:pt x="1229" y="1388"/>
                  <a:pt x="1246" y="1365"/>
                  <a:pt x="1263" y="1359"/>
                </a:cubicBezTo>
                <a:cubicBezTo>
                  <a:pt x="1359" y="1331"/>
                  <a:pt x="1461" y="1331"/>
                  <a:pt x="1558" y="1359"/>
                </a:cubicBezTo>
                <a:close/>
                <a:moveTo>
                  <a:pt x="1416" y="1568"/>
                </a:moveTo>
                <a:cubicBezTo>
                  <a:pt x="1416" y="1568"/>
                  <a:pt x="1416" y="1568"/>
                  <a:pt x="1416" y="1568"/>
                </a:cubicBezTo>
                <a:cubicBezTo>
                  <a:pt x="1450" y="1568"/>
                  <a:pt x="1482" y="1563"/>
                  <a:pt x="1514" y="1553"/>
                </a:cubicBezTo>
                <a:cubicBezTo>
                  <a:pt x="1514" y="1611"/>
                  <a:pt x="1514" y="1611"/>
                  <a:pt x="1514" y="1611"/>
                </a:cubicBezTo>
                <a:cubicBezTo>
                  <a:pt x="1307" y="1611"/>
                  <a:pt x="1307" y="1611"/>
                  <a:pt x="1307" y="1611"/>
                </a:cubicBezTo>
                <a:cubicBezTo>
                  <a:pt x="1307" y="1550"/>
                  <a:pt x="1307" y="1550"/>
                  <a:pt x="1307" y="1550"/>
                </a:cubicBezTo>
                <a:cubicBezTo>
                  <a:pt x="1341" y="1562"/>
                  <a:pt x="1378" y="1568"/>
                  <a:pt x="1416" y="1568"/>
                </a:cubicBezTo>
                <a:close/>
                <a:moveTo>
                  <a:pt x="1229" y="1509"/>
                </a:moveTo>
                <a:cubicBezTo>
                  <a:pt x="1248" y="1522"/>
                  <a:pt x="1268" y="1534"/>
                  <a:pt x="1289" y="1543"/>
                </a:cubicBezTo>
                <a:cubicBezTo>
                  <a:pt x="1289" y="1611"/>
                  <a:pt x="1289" y="1611"/>
                  <a:pt x="1289" y="1611"/>
                </a:cubicBezTo>
                <a:cubicBezTo>
                  <a:pt x="1229" y="1611"/>
                  <a:pt x="1229" y="1611"/>
                  <a:pt x="1229" y="1611"/>
                </a:cubicBezTo>
                <a:lnTo>
                  <a:pt x="1229" y="1509"/>
                </a:lnTo>
                <a:close/>
                <a:moveTo>
                  <a:pt x="1591" y="1611"/>
                </a:moveTo>
                <a:cubicBezTo>
                  <a:pt x="1531" y="1611"/>
                  <a:pt x="1531" y="1611"/>
                  <a:pt x="1531" y="1611"/>
                </a:cubicBezTo>
                <a:cubicBezTo>
                  <a:pt x="1531" y="1547"/>
                  <a:pt x="1531" y="1547"/>
                  <a:pt x="1531" y="1547"/>
                </a:cubicBezTo>
                <a:cubicBezTo>
                  <a:pt x="1552" y="1539"/>
                  <a:pt x="1572" y="1529"/>
                  <a:pt x="1591" y="1517"/>
                </a:cubicBezTo>
                <a:lnTo>
                  <a:pt x="1591" y="16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pPr defTabSz="685800"/>
            <a:endParaRPr lang="en-US" sz="1350">
              <a:solidFill>
                <a:srgbClr val="10395E"/>
              </a:solidFill>
              <a:latin typeface="Segoe UI Historic"/>
            </a:endParaRPr>
          </a:p>
        </p:txBody>
      </p:sp>
      <p:sp>
        <p:nvSpPr>
          <p:cNvPr id="14" name="Freeform 241">
            <a:extLst>
              <a:ext uri="{FF2B5EF4-FFF2-40B4-BE49-F238E27FC236}">
                <a16:creationId xmlns:a16="http://schemas.microsoft.com/office/drawing/2014/main" id="{02963585-000B-C24D-AE0F-1722AEB7481C}"/>
              </a:ext>
            </a:extLst>
          </p:cNvPr>
          <p:cNvSpPr>
            <a:spLocks noChangeAspect="1" noEditPoints="1"/>
          </p:cNvSpPr>
          <p:nvPr/>
        </p:nvSpPr>
        <p:spPr bwMode="auto">
          <a:xfrm>
            <a:off x="801502" y="3743659"/>
            <a:ext cx="611981" cy="565547"/>
          </a:xfrm>
          <a:custGeom>
            <a:avLst/>
            <a:gdLst>
              <a:gd name="T0" fmla="*/ 3362 w 4102"/>
              <a:gd name="T1" fmla="*/ 2307 h 3787"/>
              <a:gd name="T2" fmla="*/ 3130 w 4102"/>
              <a:gd name="T3" fmla="*/ 2344 h 3787"/>
              <a:gd name="T4" fmla="*/ 3130 w 4102"/>
              <a:gd name="T5" fmla="*/ 0 h 3787"/>
              <a:gd name="T6" fmla="*/ 2317 w 4102"/>
              <a:gd name="T7" fmla="*/ 0 h 3787"/>
              <a:gd name="T8" fmla="*/ 2317 w 4102"/>
              <a:gd name="T9" fmla="*/ 3120 h 3787"/>
              <a:gd name="T10" fmla="*/ 2070 w 4102"/>
              <a:gd name="T11" fmla="*/ 3120 h 3787"/>
              <a:gd name="T12" fmla="*/ 2070 w 4102"/>
              <a:gd name="T13" fmla="*/ 1277 h 3787"/>
              <a:gd name="T14" fmla="*/ 1257 w 4102"/>
              <a:gd name="T15" fmla="*/ 1277 h 3787"/>
              <a:gd name="T16" fmla="*/ 1257 w 4102"/>
              <a:gd name="T17" fmla="*/ 3120 h 3787"/>
              <a:gd name="T18" fmla="*/ 1010 w 4102"/>
              <a:gd name="T19" fmla="*/ 3120 h 3787"/>
              <a:gd name="T20" fmla="*/ 1010 w 4102"/>
              <a:gd name="T21" fmla="*/ 2127 h 3787"/>
              <a:gd name="T22" fmla="*/ 197 w 4102"/>
              <a:gd name="T23" fmla="*/ 2127 h 3787"/>
              <a:gd name="T24" fmla="*/ 197 w 4102"/>
              <a:gd name="T25" fmla="*/ 3120 h 3787"/>
              <a:gd name="T26" fmla="*/ 0 w 4102"/>
              <a:gd name="T27" fmla="*/ 3120 h 3787"/>
              <a:gd name="T28" fmla="*/ 0 w 4102"/>
              <a:gd name="T29" fmla="*/ 3240 h 3787"/>
              <a:gd name="T30" fmla="*/ 197 w 4102"/>
              <a:gd name="T31" fmla="*/ 3240 h 3787"/>
              <a:gd name="T32" fmla="*/ 1010 w 4102"/>
              <a:gd name="T33" fmla="*/ 3240 h 3787"/>
              <a:gd name="T34" fmla="*/ 1257 w 4102"/>
              <a:gd name="T35" fmla="*/ 3240 h 3787"/>
              <a:gd name="T36" fmla="*/ 2070 w 4102"/>
              <a:gd name="T37" fmla="*/ 3240 h 3787"/>
              <a:gd name="T38" fmla="*/ 2317 w 4102"/>
              <a:gd name="T39" fmla="*/ 3240 h 3787"/>
              <a:gd name="T40" fmla="*/ 2647 w 4102"/>
              <a:gd name="T41" fmla="*/ 3240 h 3787"/>
              <a:gd name="T42" fmla="*/ 3362 w 4102"/>
              <a:gd name="T43" fmla="*/ 3787 h 3787"/>
              <a:gd name="T44" fmla="*/ 4102 w 4102"/>
              <a:gd name="T45" fmla="*/ 3047 h 3787"/>
              <a:gd name="T46" fmla="*/ 3362 w 4102"/>
              <a:gd name="T47" fmla="*/ 2307 h 3787"/>
              <a:gd name="T48" fmla="*/ 317 w 4102"/>
              <a:gd name="T49" fmla="*/ 3120 h 3787"/>
              <a:gd name="T50" fmla="*/ 317 w 4102"/>
              <a:gd name="T51" fmla="*/ 2247 h 3787"/>
              <a:gd name="T52" fmla="*/ 890 w 4102"/>
              <a:gd name="T53" fmla="*/ 2247 h 3787"/>
              <a:gd name="T54" fmla="*/ 890 w 4102"/>
              <a:gd name="T55" fmla="*/ 3120 h 3787"/>
              <a:gd name="T56" fmla="*/ 317 w 4102"/>
              <a:gd name="T57" fmla="*/ 3120 h 3787"/>
              <a:gd name="T58" fmla="*/ 1377 w 4102"/>
              <a:gd name="T59" fmla="*/ 3120 h 3787"/>
              <a:gd name="T60" fmla="*/ 1377 w 4102"/>
              <a:gd name="T61" fmla="*/ 1397 h 3787"/>
              <a:gd name="T62" fmla="*/ 1950 w 4102"/>
              <a:gd name="T63" fmla="*/ 1397 h 3787"/>
              <a:gd name="T64" fmla="*/ 1950 w 4102"/>
              <a:gd name="T65" fmla="*/ 3120 h 3787"/>
              <a:gd name="T66" fmla="*/ 1377 w 4102"/>
              <a:gd name="T67" fmla="*/ 3120 h 3787"/>
              <a:gd name="T68" fmla="*/ 2437 w 4102"/>
              <a:gd name="T69" fmla="*/ 3120 h 3787"/>
              <a:gd name="T70" fmla="*/ 2437 w 4102"/>
              <a:gd name="T71" fmla="*/ 120 h 3787"/>
              <a:gd name="T72" fmla="*/ 3010 w 4102"/>
              <a:gd name="T73" fmla="*/ 120 h 3787"/>
              <a:gd name="T74" fmla="*/ 3010 w 4102"/>
              <a:gd name="T75" fmla="*/ 2396 h 3787"/>
              <a:gd name="T76" fmla="*/ 2622 w 4102"/>
              <a:gd name="T77" fmla="*/ 3047 h 3787"/>
              <a:gd name="T78" fmla="*/ 2625 w 4102"/>
              <a:gd name="T79" fmla="*/ 3120 h 3787"/>
              <a:gd name="T80" fmla="*/ 2437 w 4102"/>
              <a:gd name="T81" fmla="*/ 3120 h 3787"/>
              <a:gd name="T82" fmla="*/ 3362 w 4102"/>
              <a:gd name="T83" fmla="*/ 3667 h 3787"/>
              <a:gd name="T84" fmla="*/ 2742 w 4102"/>
              <a:gd name="T85" fmla="*/ 3047 h 3787"/>
              <a:gd name="T86" fmla="*/ 3362 w 4102"/>
              <a:gd name="T87" fmla="*/ 2427 h 3787"/>
              <a:gd name="T88" fmla="*/ 3982 w 4102"/>
              <a:gd name="T89" fmla="*/ 3047 h 3787"/>
              <a:gd name="T90" fmla="*/ 3362 w 4102"/>
              <a:gd name="T91" fmla="*/ 3667 h 3787"/>
              <a:gd name="T92" fmla="*/ 3120 w 4102"/>
              <a:gd name="T93" fmla="*/ 2756 h 3787"/>
              <a:gd name="T94" fmla="*/ 3617 w 4102"/>
              <a:gd name="T95" fmla="*/ 2756 h 3787"/>
              <a:gd name="T96" fmla="*/ 3617 w 4102"/>
              <a:gd name="T97" fmla="*/ 3253 h 3787"/>
              <a:gd name="T98" fmla="*/ 3497 w 4102"/>
              <a:gd name="T99" fmla="*/ 3253 h 3787"/>
              <a:gd name="T100" fmla="*/ 3497 w 4102"/>
              <a:gd name="T101" fmla="*/ 2957 h 3787"/>
              <a:gd name="T102" fmla="*/ 3105 w 4102"/>
              <a:gd name="T103" fmla="*/ 3349 h 3787"/>
              <a:gd name="T104" fmla="*/ 3020 w 4102"/>
              <a:gd name="T105" fmla="*/ 3264 h 3787"/>
              <a:gd name="T106" fmla="*/ 3409 w 4102"/>
              <a:gd name="T107" fmla="*/ 2876 h 3787"/>
              <a:gd name="T108" fmla="*/ 3120 w 4102"/>
              <a:gd name="T109" fmla="*/ 2876 h 3787"/>
              <a:gd name="T110" fmla="*/ 3120 w 4102"/>
              <a:gd name="T111" fmla="*/ 2756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2" h="3787">
                <a:moveTo>
                  <a:pt x="3362" y="2307"/>
                </a:moveTo>
                <a:cubicBezTo>
                  <a:pt x="3281" y="2307"/>
                  <a:pt x="3203" y="2320"/>
                  <a:pt x="3130" y="2344"/>
                </a:cubicBezTo>
                <a:cubicBezTo>
                  <a:pt x="3130" y="0"/>
                  <a:pt x="3130" y="0"/>
                  <a:pt x="3130" y="0"/>
                </a:cubicBezTo>
                <a:cubicBezTo>
                  <a:pt x="2317" y="0"/>
                  <a:pt x="2317" y="0"/>
                  <a:pt x="2317" y="0"/>
                </a:cubicBezTo>
                <a:cubicBezTo>
                  <a:pt x="2317" y="3120"/>
                  <a:pt x="2317" y="3120"/>
                  <a:pt x="2317" y="3120"/>
                </a:cubicBezTo>
                <a:cubicBezTo>
                  <a:pt x="2070" y="3120"/>
                  <a:pt x="2070" y="3120"/>
                  <a:pt x="2070" y="3120"/>
                </a:cubicBezTo>
                <a:cubicBezTo>
                  <a:pt x="2070" y="1277"/>
                  <a:pt x="2070" y="1277"/>
                  <a:pt x="2070" y="1277"/>
                </a:cubicBezTo>
                <a:cubicBezTo>
                  <a:pt x="1257" y="1277"/>
                  <a:pt x="1257" y="1277"/>
                  <a:pt x="1257" y="1277"/>
                </a:cubicBezTo>
                <a:cubicBezTo>
                  <a:pt x="1257" y="3120"/>
                  <a:pt x="1257" y="3120"/>
                  <a:pt x="1257" y="3120"/>
                </a:cubicBezTo>
                <a:cubicBezTo>
                  <a:pt x="1010" y="3120"/>
                  <a:pt x="1010" y="3120"/>
                  <a:pt x="1010" y="3120"/>
                </a:cubicBezTo>
                <a:cubicBezTo>
                  <a:pt x="1010" y="2127"/>
                  <a:pt x="1010" y="2127"/>
                  <a:pt x="1010" y="2127"/>
                </a:cubicBezTo>
                <a:cubicBezTo>
                  <a:pt x="197" y="2127"/>
                  <a:pt x="197" y="2127"/>
                  <a:pt x="197" y="2127"/>
                </a:cubicBezTo>
                <a:cubicBezTo>
                  <a:pt x="197" y="3120"/>
                  <a:pt x="197" y="3120"/>
                  <a:pt x="197" y="3120"/>
                </a:cubicBezTo>
                <a:cubicBezTo>
                  <a:pt x="0" y="3120"/>
                  <a:pt x="0" y="3120"/>
                  <a:pt x="0" y="3120"/>
                </a:cubicBezTo>
                <a:cubicBezTo>
                  <a:pt x="0" y="3240"/>
                  <a:pt x="0" y="3240"/>
                  <a:pt x="0" y="3240"/>
                </a:cubicBezTo>
                <a:cubicBezTo>
                  <a:pt x="197" y="3240"/>
                  <a:pt x="197" y="3240"/>
                  <a:pt x="197" y="3240"/>
                </a:cubicBezTo>
                <a:cubicBezTo>
                  <a:pt x="1010" y="3240"/>
                  <a:pt x="1010" y="3240"/>
                  <a:pt x="1010" y="3240"/>
                </a:cubicBezTo>
                <a:cubicBezTo>
                  <a:pt x="1257" y="3240"/>
                  <a:pt x="1257" y="3240"/>
                  <a:pt x="1257" y="3240"/>
                </a:cubicBezTo>
                <a:cubicBezTo>
                  <a:pt x="2070" y="3240"/>
                  <a:pt x="2070" y="3240"/>
                  <a:pt x="2070" y="3240"/>
                </a:cubicBezTo>
                <a:cubicBezTo>
                  <a:pt x="2317" y="3240"/>
                  <a:pt x="2317" y="3240"/>
                  <a:pt x="2317" y="3240"/>
                </a:cubicBezTo>
                <a:cubicBezTo>
                  <a:pt x="2647" y="3240"/>
                  <a:pt x="2647" y="3240"/>
                  <a:pt x="2647" y="3240"/>
                </a:cubicBezTo>
                <a:cubicBezTo>
                  <a:pt x="2733" y="3555"/>
                  <a:pt x="3021" y="3787"/>
                  <a:pt x="3362" y="3787"/>
                </a:cubicBezTo>
                <a:cubicBezTo>
                  <a:pt x="3770" y="3787"/>
                  <a:pt x="4102" y="3455"/>
                  <a:pt x="4102" y="3047"/>
                </a:cubicBezTo>
                <a:cubicBezTo>
                  <a:pt x="4102" y="2639"/>
                  <a:pt x="3770" y="2307"/>
                  <a:pt x="3362" y="2307"/>
                </a:cubicBezTo>
                <a:close/>
                <a:moveTo>
                  <a:pt x="317" y="3120"/>
                </a:moveTo>
                <a:cubicBezTo>
                  <a:pt x="317" y="2247"/>
                  <a:pt x="317" y="2247"/>
                  <a:pt x="317" y="2247"/>
                </a:cubicBezTo>
                <a:cubicBezTo>
                  <a:pt x="890" y="2247"/>
                  <a:pt x="890" y="2247"/>
                  <a:pt x="890" y="2247"/>
                </a:cubicBezTo>
                <a:cubicBezTo>
                  <a:pt x="890" y="3120"/>
                  <a:pt x="890" y="3120"/>
                  <a:pt x="890" y="3120"/>
                </a:cubicBezTo>
                <a:lnTo>
                  <a:pt x="317" y="3120"/>
                </a:lnTo>
                <a:close/>
                <a:moveTo>
                  <a:pt x="1377" y="3120"/>
                </a:moveTo>
                <a:cubicBezTo>
                  <a:pt x="1377" y="1397"/>
                  <a:pt x="1377" y="1397"/>
                  <a:pt x="1377" y="1397"/>
                </a:cubicBezTo>
                <a:cubicBezTo>
                  <a:pt x="1950" y="1397"/>
                  <a:pt x="1950" y="1397"/>
                  <a:pt x="1950" y="1397"/>
                </a:cubicBezTo>
                <a:cubicBezTo>
                  <a:pt x="1950" y="3120"/>
                  <a:pt x="1950" y="3120"/>
                  <a:pt x="1950" y="3120"/>
                </a:cubicBezTo>
                <a:lnTo>
                  <a:pt x="1377" y="3120"/>
                </a:lnTo>
                <a:close/>
                <a:moveTo>
                  <a:pt x="2437" y="3120"/>
                </a:moveTo>
                <a:cubicBezTo>
                  <a:pt x="2437" y="120"/>
                  <a:pt x="2437" y="120"/>
                  <a:pt x="2437" y="120"/>
                </a:cubicBezTo>
                <a:cubicBezTo>
                  <a:pt x="3010" y="120"/>
                  <a:pt x="3010" y="120"/>
                  <a:pt x="3010" y="120"/>
                </a:cubicBezTo>
                <a:cubicBezTo>
                  <a:pt x="3010" y="2396"/>
                  <a:pt x="3010" y="2396"/>
                  <a:pt x="3010" y="2396"/>
                </a:cubicBezTo>
                <a:cubicBezTo>
                  <a:pt x="2779" y="2521"/>
                  <a:pt x="2622" y="2766"/>
                  <a:pt x="2622" y="3047"/>
                </a:cubicBezTo>
                <a:cubicBezTo>
                  <a:pt x="2622" y="3072"/>
                  <a:pt x="2623" y="3096"/>
                  <a:pt x="2625" y="3120"/>
                </a:cubicBezTo>
                <a:lnTo>
                  <a:pt x="2437" y="3120"/>
                </a:lnTo>
                <a:close/>
                <a:moveTo>
                  <a:pt x="3362" y="3667"/>
                </a:moveTo>
                <a:cubicBezTo>
                  <a:pt x="3020" y="3667"/>
                  <a:pt x="2742" y="3389"/>
                  <a:pt x="2742" y="3047"/>
                </a:cubicBezTo>
                <a:cubicBezTo>
                  <a:pt x="2742" y="2705"/>
                  <a:pt x="3020" y="2427"/>
                  <a:pt x="3362" y="2427"/>
                </a:cubicBezTo>
                <a:cubicBezTo>
                  <a:pt x="3704" y="2427"/>
                  <a:pt x="3982" y="2705"/>
                  <a:pt x="3982" y="3047"/>
                </a:cubicBezTo>
                <a:cubicBezTo>
                  <a:pt x="3982" y="3389"/>
                  <a:pt x="3704" y="3667"/>
                  <a:pt x="3362" y="3667"/>
                </a:cubicBezTo>
                <a:close/>
                <a:moveTo>
                  <a:pt x="3120" y="2756"/>
                </a:moveTo>
                <a:cubicBezTo>
                  <a:pt x="3617" y="2756"/>
                  <a:pt x="3617" y="2756"/>
                  <a:pt x="3617" y="2756"/>
                </a:cubicBezTo>
                <a:cubicBezTo>
                  <a:pt x="3617" y="3253"/>
                  <a:pt x="3617" y="3253"/>
                  <a:pt x="3617" y="3253"/>
                </a:cubicBezTo>
                <a:cubicBezTo>
                  <a:pt x="3497" y="3253"/>
                  <a:pt x="3497" y="3253"/>
                  <a:pt x="3497" y="3253"/>
                </a:cubicBezTo>
                <a:cubicBezTo>
                  <a:pt x="3497" y="2957"/>
                  <a:pt x="3497" y="2957"/>
                  <a:pt x="3497" y="2957"/>
                </a:cubicBezTo>
                <a:cubicBezTo>
                  <a:pt x="3105" y="3349"/>
                  <a:pt x="3105" y="3349"/>
                  <a:pt x="3105" y="3349"/>
                </a:cubicBezTo>
                <a:cubicBezTo>
                  <a:pt x="3020" y="3264"/>
                  <a:pt x="3020" y="3264"/>
                  <a:pt x="3020" y="3264"/>
                </a:cubicBezTo>
                <a:cubicBezTo>
                  <a:pt x="3409" y="2876"/>
                  <a:pt x="3409" y="2876"/>
                  <a:pt x="3409" y="2876"/>
                </a:cubicBezTo>
                <a:cubicBezTo>
                  <a:pt x="3120" y="2876"/>
                  <a:pt x="3120" y="2876"/>
                  <a:pt x="3120" y="2876"/>
                </a:cubicBezTo>
                <a:lnTo>
                  <a:pt x="3120" y="2756"/>
                </a:lnTo>
                <a:close/>
              </a:path>
            </a:pathLst>
          </a:cu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pPr defTabSz="685800"/>
            <a:endParaRPr lang="en-US" sz="1350">
              <a:solidFill>
                <a:srgbClr val="10395E"/>
              </a:solidFill>
              <a:latin typeface="Segoe UI Historic"/>
            </a:endParaRPr>
          </a:p>
        </p:txBody>
      </p:sp>
      <p:sp>
        <p:nvSpPr>
          <p:cNvPr id="15" name="Freeform 257">
            <a:extLst>
              <a:ext uri="{FF2B5EF4-FFF2-40B4-BE49-F238E27FC236}">
                <a16:creationId xmlns:a16="http://schemas.microsoft.com/office/drawing/2014/main" id="{725BBE45-CE76-224F-83FE-5C84592F687E}"/>
              </a:ext>
            </a:extLst>
          </p:cNvPr>
          <p:cNvSpPr>
            <a:spLocks noChangeAspect="1" noEditPoints="1"/>
          </p:cNvSpPr>
          <p:nvPr/>
        </p:nvSpPr>
        <p:spPr bwMode="auto">
          <a:xfrm>
            <a:off x="792572" y="1833045"/>
            <a:ext cx="602456" cy="561975"/>
          </a:xfrm>
          <a:custGeom>
            <a:avLst/>
            <a:gdLst>
              <a:gd name="T0" fmla="*/ 293 w 2817"/>
              <a:gd name="T1" fmla="*/ 0 h 2630"/>
              <a:gd name="T2" fmla="*/ 353 w 2817"/>
              <a:gd name="T3" fmla="*/ 395 h 2630"/>
              <a:gd name="T4" fmla="*/ 145 w 2817"/>
              <a:gd name="T5" fmla="*/ 858 h 2630"/>
              <a:gd name="T6" fmla="*/ 90 w 2817"/>
              <a:gd name="T7" fmla="*/ 1890 h 2630"/>
              <a:gd name="T8" fmla="*/ 782 w 2817"/>
              <a:gd name="T9" fmla="*/ 2630 h 2630"/>
              <a:gd name="T10" fmla="*/ 1036 w 2817"/>
              <a:gd name="T11" fmla="*/ 2017 h 2630"/>
              <a:gd name="T12" fmla="*/ 1512 w 2817"/>
              <a:gd name="T13" fmla="*/ 1734 h 2630"/>
              <a:gd name="T14" fmla="*/ 1597 w 2817"/>
              <a:gd name="T15" fmla="*/ 1734 h 2630"/>
              <a:gd name="T16" fmla="*/ 2074 w 2817"/>
              <a:gd name="T17" fmla="*/ 2017 h 2630"/>
              <a:gd name="T18" fmla="*/ 2817 w 2817"/>
              <a:gd name="T19" fmla="*/ 1509 h 2630"/>
              <a:gd name="T20" fmla="*/ 2817 w 2817"/>
              <a:gd name="T21" fmla="*/ 226 h 2630"/>
              <a:gd name="T22" fmla="*/ 2732 w 2817"/>
              <a:gd name="T23" fmla="*/ 141 h 2630"/>
              <a:gd name="T24" fmla="*/ 308 w 2817"/>
              <a:gd name="T25" fmla="*/ 627 h 2630"/>
              <a:gd name="T26" fmla="*/ 535 w 2817"/>
              <a:gd name="T27" fmla="*/ 811 h 2630"/>
              <a:gd name="T28" fmla="*/ 698 w 2817"/>
              <a:gd name="T29" fmla="*/ 2546 h 2630"/>
              <a:gd name="T30" fmla="*/ 453 w 2817"/>
              <a:gd name="T31" fmla="*/ 1854 h 2630"/>
              <a:gd name="T32" fmla="*/ 293 w 2817"/>
              <a:gd name="T33" fmla="*/ 1096 h 2630"/>
              <a:gd name="T34" fmla="*/ 131 w 2817"/>
              <a:gd name="T35" fmla="*/ 1816 h 2630"/>
              <a:gd name="T36" fmla="*/ 169 w 2817"/>
              <a:gd name="T37" fmla="*/ 939 h 2630"/>
              <a:gd name="T38" fmla="*/ 545 w 2817"/>
              <a:gd name="T39" fmla="*/ 895 h 2630"/>
              <a:gd name="T40" fmla="*/ 1386 w 2817"/>
              <a:gd name="T41" fmla="*/ 891 h 2630"/>
              <a:gd name="T42" fmla="*/ 708 w 2817"/>
              <a:gd name="T43" fmla="*/ 1008 h 2630"/>
              <a:gd name="T44" fmla="*/ 2732 w 2817"/>
              <a:gd name="T45" fmla="*/ 1649 h 2630"/>
              <a:gd name="T46" fmla="*/ 2732 w 2817"/>
              <a:gd name="T47" fmla="*/ 1593 h 2630"/>
              <a:gd name="T48" fmla="*/ 782 w 2817"/>
              <a:gd name="T49" fmla="*/ 1509 h 2630"/>
              <a:gd name="T50" fmla="*/ 1546 w 2817"/>
              <a:gd name="T51" fmla="*/ 1006 h 2630"/>
              <a:gd name="T52" fmla="*/ 1386 w 2817"/>
              <a:gd name="T53" fmla="*/ 807 h 2630"/>
              <a:gd name="T54" fmla="*/ 767 w 2817"/>
              <a:gd name="T55" fmla="*/ 627 h 2630"/>
              <a:gd name="T56" fmla="*/ 438 w 2817"/>
              <a:gd name="T57" fmla="*/ 226 h 2630"/>
              <a:gd name="T58" fmla="*/ 1196 w 2817"/>
              <a:gd name="T59" fmla="*/ 1386 h 2630"/>
              <a:gd name="T60" fmla="*/ 1196 w 2817"/>
              <a:gd name="T61" fmla="*/ 1136 h 2630"/>
              <a:gd name="T62" fmla="*/ 1472 w 2817"/>
              <a:gd name="T63" fmla="*/ 1220 h 2630"/>
              <a:gd name="T64" fmla="*/ 1281 w 2817"/>
              <a:gd name="T65" fmla="*/ 1220 h 2630"/>
              <a:gd name="T66" fmla="*/ 2042 w 2817"/>
              <a:gd name="T67" fmla="*/ 845 h 2630"/>
              <a:gd name="T68" fmla="*/ 1766 w 2817"/>
              <a:gd name="T69" fmla="*/ 929 h 2630"/>
              <a:gd name="T70" fmla="*/ 1766 w 2817"/>
              <a:gd name="T71" fmla="*/ 1301 h 2630"/>
              <a:gd name="T72" fmla="*/ 2140 w 2817"/>
              <a:gd name="T73" fmla="*/ 476 h 2630"/>
              <a:gd name="T74" fmla="*/ 2500 w 2817"/>
              <a:gd name="T75" fmla="*/ 476 h 2630"/>
              <a:gd name="T76" fmla="*/ 2224 w 2817"/>
              <a:gd name="T77" fmla="*/ 560 h 2630"/>
              <a:gd name="T78" fmla="*/ 1706 w 2817"/>
              <a:gd name="T79" fmla="*/ 495 h 2630"/>
              <a:gd name="T80" fmla="*/ 1706 w 2817"/>
              <a:gd name="T81" fmla="*/ 410 h 2630"/>
              <a:gd name="T82" fmla="*/ 926 w 2817"/>
              <a:gd name="T83" fmla="*/ 683 h 2630"/>
              <a:gd name="T84" fmla="*/ 1706 w 2817"/>
              <a:gd name="T85" fmla="*/ 683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17" h="2630">
                <a:moveTo>
                  <a:pt x="2817" y="226"/>
                </a:moveTo>
                <a:cubicBezTo>
                  <a:pt x="2817" y="0"/>
                  <a:pt x="2817" y="0"/>
                  <a:pt x="2817" y="0"/>
                </a:cubicBezTo>
                <a:cubicBezTo>
                  <a:pt x="293" y="0"/>
                  <a:pt x="293" y="0"/>
                  <a:pt x="293" y="0"/>
                </a:cubicBezTo>
                <a:cubicBezTo>
                  <a:pt x="293" y="226"/>
                  <a:pt x="293" y="226"/>
                  <a:pt x="293" y="226"/>
                </a:cubicBezTo>
                <a:cubicBezTo>
                  <a:pt x="353" y="226"/>
                  <a:pt x="353" y="226"/>
                  <a:pt x="353" y="226"/>
                </a:cubicBezTo>
                <a:cubicBezTo>
                  <a:pt x="353" y="395"/>
                  <a:pt x="353" y="395"/>
                  <a:pt x="353" y="395"/>
                </a:cubicBezTo>
                <a:cubicBezTo>
                  <a:pt x="275" y="443"/>
                  <a:pt x="223" y="529"/>
                  <a:pt x="223" y="627"/>
                </a:cubicBezTo>
                <a:cubicBezTo>
                  <a:pt x="223" y="706"/>
                  <a:pt x="257" y="778"/>
                  <a:pt x="311" y="828"/>
                </a:cubicBezTo>
                <a:cubicBezTo>
                  <a:pt x="249" y="835"/>
                  <a:pt x="189" y="845"/>
                  <a:pt x="145" y="858"/>
                </a:cubicBezTo>
                <a:cubicBezTo>
                  <a:pt x="65" y="882"/>
                  <a:pt x="1" y="971"/>
                  <a:pt x="0" y="1056"/>
                </a:cubicBezTo>
                <a:cubicBezTo>
                  <a:pt x="0" y="1771"/>
                  <a:pt x="0" y="1771"/>
                  <a:pt x="0" y="1771"/>
                </a:cubicBezTo>
                <a:cubicBezTo>
                  <a:pt x="0" y="1815"/>
                  <a:pt x="32" y="1858"/>
                  <a:pt x="90" y="1890"/>
                </a:cubicBezTo>
                <a:cubicBezTo>
                  <a:pt x="127" y="1911"/>
                  <a:pt x="171" y="1925"/>
                  <a:pt x="208" y="1929"/>
                </a:cubicBezTo>
                <a:cubicBezTo>
                  <a:pt x="208" y="2630"/>
                  <a:pt x="208" y="2630"/>
                  <a:pt x="208" y="2630"/>
                </a:cubicBezTo>
                <a:cubicBezTo>
                  <a:pt x="782" y="2630"/>
                  <a:pt x="782" y="2630"/>
                  <a:pt x="782" y="2630"/>
                </a:cubicBezTo>
                <a:cubicBezTo>
                  <a:pt x="782" y="1734"/>
                  <a:pt x="782" y="1734"/>
                  <a:pt x="782" y="1734"/>
                </a:cubicBezTo>
                <a:cubicBezTo>
                  <a:pt x="1204" y="1734"/>
                  <a:pt x="1204" y="1734"/>
                  <a:pt x="1204" y="1734"/>
                </a:cubicBezTo>
                <a:cubicBezTo>
                  <a:pt x="1036" y="2017"/>
                  <a:pt x="1036" y="2017"/>
                  <a:pt x="1036" y="2017"/>
                </a:cubicBezTo>
                <a:cubicBezTo>
                  <a:pt x="1108" y="2060"/>
                  <a:pt x="1108" y="2060"/>
                  <a:pt x="1108" y="2060"/>
                </a:cubicBezTo>
                <a:cubicBezTo>
                  <a:pt x="1302" y="1734"/>
                  <a:pt x="1302" y="1734"/>
                  <a:pt x="1302" y="1734"/>
                </a:cubicBezTo>
                <a:cubicBezTo>
                  <a:pt x="1512" y="1734"/>
                  <a:pt x="1512" y="1734"/>
                  <a:pt x="1512" y="1734"/>
                </a:cubicBezTo>
                <a:cubicBezTo>
                  <a:pt x="1512" y="2039"/>
                  <a:pt x="1512" y="2039"/>
                  <a:pt x="1512" y="2039"/>
                </a:cubicBezTo>
                <a:cubicBezTo>
                  <a:pt x="1597" y="2039"/>
                  <a:pt x="1597" y="2039"/>
                  <a:pt x="1597" y="2039"/>
                </a:cubicBezTo>
                <a:cubicBezTo>
                  <a:pt x="1597" y="1734"/>
                  <a:pt x="1597" y="1734"/>
                  <a:pt x="1597" y="1734"/>
                </a:cubicBezTo>
                <a:cubicBezTo>
                  <a:pt x="1807" y="1734"/>
                  <a:pt x="1807" y="1734"/>
                  <a:pt x="1807" y="1734"/>
                </a:cubicBezTo>
                <a:cubicBezTo>
                  <a:pt x="2001" y="2060"/>
                  <a:pt x="2001" y="2060"/>
                  <a:pt x="2001" y="2060"/>
                </a:cubicBezTo>
                <a:cubicBezTo>
                  <a:pt x="2074" y="2017"/>
                  <a:pt x="2074" y="2017"/>
                  <a:pt x="2074" y="2017"/>
                </a:cubicBezTo>
                <a:cubicBezTo>
                  <a:pt x="1906" y="1734"/>
                  <a:pt x="1906" y="1734"/>
                  <a:pt x="1906" y="1734"/>
                </a:cubicBezTo>
                <a:cubicBezTo>
                  <a:pt x="2817" y="1734"/>
                  <a:pt x="2817" y="1734"/>
                  <a:pt x="2817" y="1734"/>
                </a:cubicBezTo>
                <a:cubicBezTo>
                  <a:pt x="2817" y="1509"/>
                  <a:pt x="2817" y="1509"/>
                  <a:pt x="2817" y="1509"/>
                </a:cubicBezTo>
                <a:cubicBezTo>
                  <a:pt x="2756" y="1509"/>
                  <a:pt x="2756" y="1509"/>
                  <a:pt x="2756" y="1509"/>
                </a:cubicBezTo>
                <a:cubicBezTo>
                  <a:pt x="2756" y="226"/>
                  <a:pt x="2756" y="226"/>
                  <a:pt x="2756" y="226"/>
                </a:cubicBezTo>
                <a:lnTo>
                  <a:pt x="2817" y="226"/>
                </a:lnTo>
                <a:close/>
                <a:moveTo>
                  <a:pt x="377" y="85"/>
                </a:moveTo>
                <a:cubicBezTo>
                  <a:pt x="2732" y="85"/>
                  <a:pt x="2732" y="85"/>
                  <a:pt x="2732" y="85"/>
                </a:cubicBezTo>
                <a:cubicBezTo>
                  <a:pt x="2732" y="141"/>
                  <a:pt x="2732" y="141"/>
                  <a:pt x="2732" y="141"/>
                </a:cubicBezTo>
                <a:cubicBezTo>
                  <a:pt x="377" y="141"/>
                  <a:pt x="377" y="141"/>
                  <a:pt x="377" y="141"/>
                </a:cubicBezTo>
                <a:lnTo>
                  <a:pt x="377" y="85"/>
                </a:lnTo>
                <a:close/>
                <a:moveTo>
                  <a:pt x="308" y="627"/>
                </a:moveTo>
                <a:cubicBezTo>
                  <a:pt x="308" y="524"/>
                  <a:pt x="392" y="440"/>
                  <a:pt x="495" y="440"/>
                </a:cubicBezTo>
                <a:cubicBezTo>
                  <a:pt x="599" y="440"/>
                  <a:pt x="683" y="524"/>
                  <a:pt x="683" y="627"/>
                </a:cubicBezTo>
                <a:cubicBezTo>
                  <a:pt x="683" y="717"/>
                  <a:pt x="620" y="792"/>
                  <a:pt x="535" y="811"/>
                </a:cubicBezTo>
                <a:cubicBezTo>
                  <a:pt x="516" y="811"/>
                  <a:pt x="495" y="812"/>
                  <a:pt x="474" y="814"/>
                </a:cubicBezTo>
                <a:cubicBezTo>
                  <a:pt x="381" y="803"/>
                  <a:pt x="308" y="724"/>
                  <a:pt x="308" y="627"/>
                </a:cubicBezTo>
                <a:close/>
                <a:moveTo>
                  <a:pt x="698" y="2546"/>
                </a:moveTo>
                <a:cubicBezTo>
                  <a:pt x="538" y="2546"/>
                  <a:pt x="538" y="2546"/>
                  <a:pt x="538" y="2546"/>
                </a:cubicBezTo>
                <a:cubicBezTo>
                  <a:pt x="538" y="1854"/>
                  <a:pt x="538" y="1854"/>
                  <a:pt x="538" y="1854"/>
                </a:cubicBezTo>
                <a:cubicBezTo>
                  <a:pt x="453" y="1854"/>
                  <a:pt x="453" y="1854"/>
                  <a:pt x="453" y="1854"/>
                </a:cubicBezTo>
                <a:cubicBezTo>
                  <a:pt x="453" y="2546"/>
                  <a:pt x="453" y="2546"/>
                  <a:pt x="453" y="2546"/>
                </a:cubicBezTo>
                <a:cubicBezTo>
                  <a:pt x="293" y="2546"/>
                  <a:pt x="293" y="2546"/>
                  <a:pt x="293" y="2546"/>
                </a:cubicBezTo>
                <a:cubicBezTo>
                  <a:pt x="293" y="1096"/>
                  <a:pt x="293" y="1096"/>
                  <a:pt x="293" y="1096"/>
                </a:cubicBezTo>
                <a:cubicBezTo>
                  <a:pt x="208" y="1096"/>
                  <a:pt x="208" y="1096"/>
                  <a:pt x="208" y="1096"/>
                </a:cubicBezTo>
                <a:cubicBezTo>
                  <a:pt x="208" y="1844"/>
                  <a:pt x="208" y="1844"/>
                  <a:pt x="208" y="1844"/>
                </a:cubicBezTo>
                <a:cubicBezTo>
                  <a:pt x="184" y="1840"/>
                  <a:pt x="155" y="1830"/>
                  <a:pt x="131" y="1816"/>
                </a:cubicBezTo>
                <a:cubicBezTo>
                  <a:pt x="97" y="1797"/>
                  <a:pt x="85" y="1779"/>
                  <a:pt x="85" y="1771"/>
                </a:cubicBezTo>
                <a:cubicBezTo>
                  <a:pt x="85" y="1057"/>
                  <a:pt x="85" y="1057"/>
                  <a:pt x="85" y="1057"/>
                </a:cubicBezTo>
                <a:cubicBezTo>
                  <a:pt x="85" y="1008"/>
                  <a:pt x="125" y="952"/>
                  <a:pt x="169" y="939"/>
                </a:cubicBezTo>
                <a:cubicBezTo>
                  <a:pt x="241" y="917"/>
                  <a:pt x="365" y="905"/>
                  <a:pt x="474" y="899"/>
                </a:cubicBezTo>
                <a:cubicBezTo>
                  <a:pt x="481" y="899"/>
                  <a:pt x="488" y="900"/>
                  <a:pt x="495" y="900"/>
                </a:cubicBezTo>
                <a:cubicBezTo>
                  <a:pt x="512" y="900"/>
                  <a:pt x="529" y="898"/>
                  <a:pt x="545" y="895"/>
                </a:cubicBezTo>
                <a:cubicBezTo>
                  <a:pt x="602" y="892"/>
                  <a:pt x="649" y="891"/>
                  <a:pt x="672" y="891"/>
                </a:cubicBezTo>
                <a:cubicBezTo>
                  <a:pt x="1386" y="891"/>
                  <a:pt x="1386" y="891"/>
                  <a:pt x="1386" y="891"/>
                </a:cubicBezTo>
                <a:cubicBezTo>
                  <a:pt x="1386" y="891"/>
                  <a:pt x="1386" y="891"/>
                  <a:pt x="1386" y="891"/>
                </a:cubicBezTo>
                <a:cubicBezTo>
                  <a:pt x="1417" y="891"/>
                  <a:pt x="1456" y="949"/>
                  <a:pt x="1461" y="998"/>
                </a:cubicBezTo>
                <a:cubicBezTo>
                  <a:pt x="708" y="998"/>
                  <a:pt x="708" y="998"/>
                  <a:pt x="708" y="998"/>
                </a:cubicBezTo>
                <a:cubicBezTo>
                  <a:pt x="708" y="1008"/>
                  <a:pt x="708" y="1008"/>
                  <a:pt x="708" y="1008"/>
                </a:cubicBezTo>
                <a:cubicBezTo>
                  <a:pt x="698" y="1008"/>
                  <a:pt x="698" y="1008"/>
                  <a:pt x="698" y="1008"/>
                </a:cubicBezTo>
                <a:lnTo>
                  <a:pt x="698" y="2546"/>
                </a:lnTo>
                <a:close/>
                <a:moveTo>
                  <a:pt x="2732" y="1649"/>
                </a:moveTo>
                <a:cubicBezTo>
                  <a:pt x="782" y="1649"/>
                  <a:pt x="782" y="1649"/>
                  <a:pt x="782" y="1649"/>
                </a:cubicBezTo>
                <a:cubicBezTo>
                  <a:pt x="782" y="1593"/>
                  <a:pt x="782" y="1593"/>
                  <a:pt x="782" y="1593"/>
                </a:cubicBezTo>
                <a:cubicBezTo>
                  <a:pt x="2732" y="1593"/>
                  <a:pt x="2732" y="1593"/>
                  <a:pt x="2732" y="1593"/>
                </a:cubicBezTo>
                <a:lnTo>
                  <a:pt x="2732" y="1649"/>
                </a:lnTo>
                <a:close/>
                <a:moveTo>
                  <a:pt x="2672" y="1509"/>
                </a:moveTo>
                <a:cubicBezTo>
                  <a:pt x="782" y="1509"/>
                  <a:pt x="782" y="1509"/>
                  <a:pt x="782" y="1509"/>
                </a:cubicBezTo>
                <a:cubicBezTo>
                  <a:pt x="782" y="1082"/>
                  <a:pt x="782" y="1082"/>
                  <a:pt x="782" y="1082"/>
                </a:cubicBezTo>
                <a:cubicBezTo>
                  <a:pt x="1546" y="1082"/>
                  <a:pt x="1546" y="1082"/>
                  <a:pt x="1546" y="1082"/>
                </a:cubicBezTo>
                <a:cubicBezTo>
                  <a:pt x="1546" y="1006"/>
                  <a:pt x="1546" y="1006"/>
                  <a:pt x="1546" y="1006"/>
                </a:cubicBezTo>
                <a:cubicBezTo>
                  <a:pt x="1546" y="1005"/>
                  <a:pt x="1546" y="1005"/>
                  <a:pt x="1546" y="1005"/>
                </a:cubicBezTo>
                <a:cubicBezTo>
                  <a:pt x="1545" y="964"/>
                  <a:pt x="1530" y="917"/>
                  <a:pt x="1504" y="879"/>
                </a:cubicBezTo>
                <a:cubicBezTo>
                  <a:pt x="1472" y="832"/>
                  <a:pt x="1430" y="807"/>
                  <a:pt x="1386" y="807"/>
                </a:cubicBezTo>
                <a:cubicBezTo>
                  <a:pt x="1386" y="807"/>
                  <a:pt x="1386" y="807"/>
                  <a:pt x="1386" y="807"/>
                </a:cubicBezTo>
                <a:cubicBezTo>
                  <a:pt x="700" y="807"/>
                  <a:pt x="700" y="807"/>
                  <a:pt x="700" y="807"/>
                </a:cubicBezTo>
                <a:cubicBezTo>
                  <a:pt x="742" y="759"/>
                  <a:pt x="767" y="696"/>
                  <a:pt x="767" y="627"/>
                </a:cubicBezTo>
                <a:cubicBezTo>
                  <a:pt x="767" y="477"/>
                  <a:pt x="645" y="355"/>
                  <a:pt x="495" y="355"/>
                </a:cubicBezTo>
                <a:cubicBezTo>
                  <a:pt x="475" y="355"/>
                  <a:pt x="456" y="357"/>
                  <a:pt x="438" y="361"/>
                </a:cubicBezTo>
                <a:cubicBezTo>
                  <a:pt x="438" y="226"/>
                  <a:pt x="438" y="226"/>
                  <a:pt x="438" y="226"/>
                </a:cubicBezTo>
                <a:cubicBezTo>
                  <a:pt x="2672" y="226"/>
                  <a:pt x="2672" y="226"/>
                  <a:pt x="2672" y="226"/>
                </a:cubicBezTo>
                <a:lnTo>
                  <a:pt x="2672" y="1509"/>
                </a:lnTo>
                <a:close/>
                <a:moveTo>
                  <a:pt x="1196" y="1386"/>
                </a:moveTo>
                <a:cubicBezTo>
                  <a:pt x="1557" y="1386"/>
                  <a:pt x="1557" y="1386"/>
                  <a:pt x="1557" y="1386"/>
                </a:cubicBezTo>
                <a:cubicBezTo>
                  <a:pt x="1557" y="1136"/>
                  <a:pt x="1557" y="1136"/>
                  <a:pt x="1557" y="1136"/>
                </a:cubicBezTo>
                <a:cubicBezTo>
                  <a:pt x="1196" y="1136"/>
                  <a:pt x="1196" y="1136"/>
                  <a:pt x="1196" y="1136"/>
                </a:cubicBezTo>
                <a:lnTo>
                  <a:pt x="1196" y="1386"/>
                </a:lnTo>
                <a:close/>
                <a:moveTo>
                  <a:pt x="1281" y="1220"/>
                </a:moveTo>
                <a:cubicBezTo>
                  <a:pt x="1472" y="1220"/>
                  <a:pt x="1472" y="1220"/>
                  <a:pt x="1472" y="1220"/>
                </a:cubicBezTo>
                <a:cubicBezTo>
                  <a:pt x="1472" y="1301"/>
                  <a:pt x="1472" y="1301"/>
                  <a:pt x="1472" y="1301"/>
                </a:cubicBezTo>
                <a:cubicBezTo>
                  <a:pt x="1281" y="1301"/>
                  <a:pt x="1281" y="1301"/>
                  <a:pt x="1281" y="1301"/>
                </a:cubicBezTo>
                <a:lnTo>
                  <a:pt x="1281" y="1220"/>
                </a:lnTo>
                <a:close/>
                <a:moveTo>
                  <a:pt x="1682" y="1386"/>
                </a:moveTo>
                <a:cubicBezTo>
                  <a:pt x="2042" y="1386"/>
                  <a:pt x="2042" y="1386"/>
                  <a:pt x="2042" y="1386"/>
                </a:cubicBezTo>
                <a:cubicBezTo>
                  <a:pt x="2042" y="845"/>
                  <a:pt x="2042" y="845"/>
                  <a:pt x="2042" y="845"/>
                </a:cubicBezTo>
                <a:cubicBezTo>
                  <a:pt x="1682" y="845"/>
                  <a:pt x="1682" y="845"/>
                  <a:pt x="1682" y="845"/>
                </a:cubicBezTo>
                <a:lnTo>
                  <a:pt x="1682" y="1386"/>
                </a:lnTo>
                <a:close/>
                <a:moveTo>
                  <a:pt x="1766" y="929"/>
                </a:moveTo>
                <a:cubicBezTo>
                  <a:pt x="1958" y="929"/>
                  <a:pt x="1958" y="929"/>
                  <a:pt x="1958" y="929"/>
                </a:cubicBezTo>
                <a:cubicBezTo>
                  <a:pt x="1958" y="1301"/>
                  <a:pt x="1958" y="1301"/>
                  <a:pt x="1958" y="1301"/>
                </a:cubicBezTo>
                <a:cubicBezTo>
                  <a:pt x="1766" y="1301"/>
                  <a:pt x="1766" y="1301"/>
                  <a:pt x="1766" y="1301"/>
                </a:cubicBezTo>
                <a:lnTo>
                  <a:pt x="1766" y="929"/>
                </a:lnTo>
                <a:close/>
                <a:moveTo>
                  <a:pt x="2500" y="476"/>
                </a:moveTo>
                <a:cubicBezTo>
                  <a:pt x="2140" y="476"/>
                  <a:pt x="2140" y="476"/>
                  <a:pt x="2140" y="476"/>
                </a:cubicBezTo>
                <a:cubicBezTo>
                  <a:pt x="2140" y="1386"/>
                  <a:pt x="2140" y="1386"/>
                  <a:pt x="2140" y="1386"/>
                </a:cubicBezTo>
                <a:cubicBezTo>
                  <a:pt x="2500" y="1386"/>
                  <a:pt x="2500" y="1386"/>
                  <a:pt x="2500" y="1386"/>
                </a:cubicBezTo>
                <a:lnTo>
                  <a:pt x="2500" y="476"/>
                </a:lnTo>
                <a:close/>
                <a:moveTo>
                  <a:pt x="2416" y="1301"/>
                </a:moveTo>
                <a:cubicBezTo>
                  <a:pt x="2224" y="1301"/>
                  <a:pt x="2224" y="1301"/>
                  <a:pt x="2224" y="1301"/>
                </a:cubicBezTo>
                <a:cubicBezTo>
                  <a:pt x="2224" y="560"/>
                  <a:pt x="2224" y="560"/>
                  <a:pt x="2224" y="560"/>
                </a:cubicBezTo>
                <a:cubicBezTo>
                  <a:pt x="2416" y="560"/>
                  <a:pt x="2416" y="560"/>
                  <a:pt x="2416" y="560"/>
                </a:cubicBezTo>
                <a:lnTo>
                  <a:pt x="2416" y="1301"/>
                </a:lnTo>
                <a:close/>
                <a:moveTo>
                  <a:pt x="1706" y="495"/>
                </a:moveTo>
                <a:cubicBezTo>
                  <a:pt x="926" y="495"/>
                  <a:pt x="926" y="495"/>
                  <a:pt x="926" y="495"/>
                </a:cubicBezTo>
                <a:cubicBezTo>
                  <a:pt x="926" y="410"/>
                  <a:pt x="926" y="410"/>
                  <a:pt x="926" y="410"/>
                </a:cubicBezTo>
                <a:cubicBezTo>
                  <a:pt x="1706" y="410"/>
                  <a:pt x="1706" y="410"/>
                  <a:pt x="1706" y="410"/>
                </a:cubicBezTo>
                <a:lnTo>
                  <a:pt x="1706" y="495"/>
                </a:lnTo>
                <a:close/>
                <a:moveTo>
                  <a:pt x="1706" y="683"/>
                </a:moveTo>
                <a:cubicBezTo>
                  <a:pt x="926" y="683"/>
                  <a:pt x="926" y="683"/>
                  <a:pt x="926" y="683"/>
                </a:cubicBezTo>
                <a:cubicBezTo>
                  <a:pt x="926" y="598"/>
                  <a:pt x="926" y="598"/>
                  <a:pt x="926" y="598"/>
                </a:cubicBezTo>
                <a:cubicBezTo>
                  <a:pt x="1706" y="598"/>
                  <a:pt x="1706" y="598"/>
                  <a:pt x="1706" y="598"/>
                </a:cubicBezTo>
                <a:lnTo>
                  <a:pt x="1706" y="683"/>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pPr defTabSz="685800"/>
            <a:endParaRPr lang="en-US" sz="1350">
              <a:solidFill>
                <a:srgbClr val="10395E"/>
              </a:solidFill>
              <a:latin typeface="Segoe UI Historic"/>
            </a:endParaRPr>
          </a:p>
        </p:txBody>
      </p:sp>
    </p:spTree>
    <p:extLst>
      <p:ext uri="{BB962C8B-B14F-4D97-AF65-F5344CB8AC3E}">
        <p14:creationId xmlns:p14="http://schemas.microsoft.com/office/powerpoint/2010/main" val="77496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8" name="Title 7">
            <a:extLst>
              <a:ext uri="{FF2B5EF4-FFF2-40B4-BE49-F238E27FC236}">
                <a16:creationId xmlns:a16="http://schemas.microsoft.com/office/drawing/2014/main" id="{5B8146B1-C417-3445-82D7-185A8A6627F6}"/>
              </a:ext>
            </a:extLst>
          </p:cNvPr>
          <p:cNvSpPr>
            <a:spLocks noGrp="1"/>
          </p:cNvSpPr>
          <p:nvPr>
            <p:ph type="title"/>
          </p:nvPr>
        </p:nvSpPr>
        <p:spPr>
          <a:xfrm>
            <a:off x="557641" y="362503"/>
            <a:ext cx="8028717" cy="302505"/>
          </a:xfrm>
          <a:prstGeom prst="rect">
            <a:avLst/>
          </a:prstGeom>
        </p:spPr>
        <p:txBody>
          <a:bodyPr anchor="ctr">
            <a:noAutofit/>
          </a:bodyPr>
          <a:lstStyle/>
          <a:p>
            <a:pPr algn="ctr"/>
            <a:r>
              <a:rPr lang="en-US" sz="2800"/>
              <a:t>FinOps Lifecycle Action Loop</a:t>
            </a:r>
          </a:p>
        </p:txBody>
      </p:sp>
      <p:graphicFrame>
        <p:nvGraphicFramePr>
          <p:cNvPr id="4" name="Diagram 3">
            <a:extLst>
              <a:ext uri="{FF2B5EF4-FFF2-40B4-BE49-F238E27FC236}">
                <a16:creationId xmlns:a16="http://schemas.microsoft.com/office/drawing/2014/main" id="{764F5F32-302E-7E40-A05F-27D703C056B3}"/>
              </a:ext>
            </a:extLst>
          </p:cNvPr>
          <p:cNvGraphicFramePr/>
          <p:nvPr>
            <p:extLst>
              <p:ext uri="{D42A27DB-BD31-4B8C-83A1-F6EECF244321}">
                <p14:modId xmlns:p14="http://schemas.microsoft.com/office/powerpoint/2010/main" val="885026425"/>
              </p:ext>
            </p:extLst>
          </p:nvPr>
        </p:nvGraphicFramePr>
        <p:xfrm>
          <a:off x="1523999" y="937849"/>
          <a:ext cx="6096000" cy="368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58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FinOps Lifecycle Maturity</a:t>
            </a:r>
            <a:endParaRPr lang="en-US"/>
          </a:p>
        </p:txBody>
      </p:sp>
      <p:sp>
        <p:nvSpPr>
          <p:cNvPr id="626" name="Google Shape;626;p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Crawl, Walk, Run</a:t>
            </a:r>
            <a:endParaRPr lang="en-US"/>
          </a:p>
        </p:txBody>
      </p:sp>
      <p:sp>
        <p:nvSpPr>
          <p:cNvPr id="627" name="Google Shape;627;p9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628" name="Google Shape;628;p97"/>
          <p:cNvPicPr preferRelativeResize="0"/>
          <p:nvPr/>
        </p:nvPicPr>
        <p:blipFill>
          <a:blip r:embed="rId3">
            <a:alphaModFix/>
          </a:blip>
          <a:stretch>
            <a:fillRect/>
          </a:stretch>
        </p:blipFill>
        <p:spPr>
          <a:xfrm>
            <a:off x="1113601" y="6195206"/>
            <a:ext cx="1622125" cy="1622125"/>
          </a:xfrm>
          <a:prstGeom prst="rect">
            <a:avLst/>
          </a:prstGeom>
          <a:noFill/>
          <a:ln>
            <a:noFill/>
          </a:ln>
        </p:spPr>
      </p:pic>
      <p:pic>
        <p:nvPicPr>
          <p:cNvPr id="629" name="Google Shape;629;p97"/>
          <p:cNvPicPr preferRelativeResize="0"/>
          <p:nvPr/>
        </p:nvPicPr>
        <p:blipFill>
          <a:blip r:embed="rId4">
            <a:alphaModFix/>
          </a:blip>
          <a:stretch>
            <a:fillRect/>
          </a:stretch>
        </p:blipFill>
        <p:spPr>
          <a:xfrm>
            <a:off x="3250239" y="5355718"/>
            <a:ext cx="2292425" cy="2292425"/>
          </a:xfrm>
          <a:prstGeom prst="rect">
            <a:avLst/>
          </a:prstGeom>
          <a:noFill/>
          <a:ln>
            <a:noFill/>
          </a:ln>
        </p:spPr>
      </p:pic>
      <p:pic>
        <p:nvPicPr>
          <p:cNvPr id="630" name="Google Shape;630;p97"/>
          <p:cNvPicPr preferRelativeResize="0"/>
          <p:nvPr/>
        </p:nvPicPr>
        <p:blipFill>
          <a:blip r:embed="rId5">
            <a:alphaModFix/>
          </a:blip>
          <a:stretch>
            <a:fillRect/>
          </a:stretch>
        </p:blipFill>
        <p:spPr>
          <a:xfrm>
            <a:off x="5743751" y="5239693"/>
            <a:ext cx="2580975" cy="2580975"/>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FB5D653E-E4D7-3A4E-BC58-851C799086B8}"/>
              </a:ext>
            </a:extLst>
          </p:cNvPr>
          <p:cNvPicPr>
            <a:picLocks noChangeAspect="1"/>
          </p:cNvPicPr>
          <p:nvPr/>
        </p:nvPicPr>
        <p:blipFill>
          <a:blip r:embed="rId6"/>
          <a:stretch>
            <a:fillRect/>
          </a:stretch>
        </p:blipFill>
        <p:spPr>
          <a:xfrm>
            <a:off x="4450553" y="668338"/>
            <a:ext cx="4102273" cy="3991025"/>
          </a:xfrm>
          <a:prstGeom prst="rect">
            <a:avLst/>
          </a:prstGeom>
        </p:spPr>
      </p:pic>
    </p:spTree>
    <p:extLst>
      <p:ext uri="{BB962C8B-B14F-4D97-AF65-F5344CB8AC3E}">
        <p14:creationId xmlns:p14="http://schemas.microsoft.com/office/powerpoint/2010/main" val="426910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Others FinOps?</a:t>
            </a:r>
            <a:endParaRPr i="1"/>
          </a:p>
        </p:txBody>
      </p:sp>
      <p:sp>
        <p:nvSpPr>
          <p:cNvPr id="1136" name="Google Shape;1136;p15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FinOps Foundation offers:</a:t>
            </a:r>
            <a:endParaRPr/>
          </a:p>
          <a:p>
            <a:pPr marL="457200" lvl="0" indent="-342900" algn="l" rtl="0">
              <a:spcBef>
                <a:spcPts val="1600"/>
              </a:spcBef>
              <a:spcAft>
                <a:spcPts val="0"/>
              </a:spcAft>
              <a:buSzPts val="1800"/>
              <a:buChar char="●"/>
            </a:pPr>
            <a:r>
              <a:rPr lang="en"/>
              <a:t>A Community of FinOps Practitioners</a:t>
            </a:r>
            <a:endParaRPr/>
          </a:p>
          <a:p>
            <a:pPr marL="457200" lvl="0" indent="-342900" algn="l" rtl="0">
              <a:spcBef>
                <a:spcPts val="0"/>
              </a:spcBef>
              <a:spcAft>
                <a:spcPts val="0"/>
              </a:spcAft>
              <a:buSzPts val="1800"/>
              <a:buChar char="●"/>
            </a:pPr>
            <a:r>
              <a:rPr lang="en"/>
              <a:t>Shared Slack Channels for discussions</a:t>
            </a:r>
            <a:endParaRPr/>
          </a:p>
          <a:p>
            <a:pPr marL="457200" lvl="0" indent="-342900" algn="l" rtl="0">
              <a:spcBef>
                <a:spcPts val="0"/>
              </a:spcBef>
              <a:spcAft>
                <a:spcPts val="0"/>
              </a:spcAft>
              <a:buSzPts val="1800"/>
              <a:buChar char="●"/>
            </a:pPr>
            <a:r>
              <a:rPr lang="en"/>
              <a:t>Biweekly meetings with topics of common interest</a:t>
            </a:r>
            <a:endParaRPr/>
          </a:p>
          <a:p>
            <a:pPr marL="457200" lvl="0" indent="-342900" algn="l" rtl="0">
              <a:spcBef>
                <a:spcPts val="0"/>
              </a:spcBef>
              <a:spcAft>
                <a:spcPts val="0"/>
              </a:spcAft>
              <a:buSzPts val="1800"/>
              <a:buChar char="●"/>
            </a:pPr>
            <a:r>
              <a:rPr lang="en"/>
              <a:t>Snazzy badges</a:t>
            </a:r>
            <a:endParaRPr/>
          </a:p>
          <a:p>
            <a:pPr marL="0" lvl="0" indent="0" algn="l" rtl="0">
              <a:spcBef>
                <a:spcPts val="1600"/>
              </a:spcBef>
              <a:spcAft>
                <a:spcPts val="0"/>
              </a:spcAft>
              <a:buNone/>
            </a:pPr>
            <a:endParaRPr/>
          </a:p>
          <a:p>
            <a:pPr marL="0" lvl="0" indent="0" algn="l" rtl="0">
              <a:spcBef>
                <a:spcPts val="1600"/>
              </a:spcBef>
              <a:spcAft>
                <a:spcPts val="1600"/>
              </a:spcAft>
              <a:buNone/>
            </a:pPr>
            <a:r>
              <a:rPr lang="en" sz="2400" b="1"/>
              <a:t>finops.org</a:t>
            </a:r>
            <a:endParaRPr sz="2400" b="1"/>
          </a:p>
        </p:txBody>
      </p:sp>
      <p:sp>
        <p:nvSpPr>
          <p:cNvPr id="1135" name="Google Shape;1135;p15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137" name="Google Shape;1137;p150"/>
          <p:cNvPicPr preferRelativeResize="0"/>
          <p:nvPr/>
        </p:nvPicPr>
        <p:blipFill>
          <a:blip r:embed="rId3">
            <a:alphaModFix/>
          </a:blip>
          <a:stretch>
            <a:fillRect/>
          </a:stretch>
        </p:blipFill>
        <p:spPr>
          <a:xfrm>
            <a:off x="3869956" y="2841901"/>
            <a:ext cx="3581999" cy="2008328"/>
          </a:xfrm>
          <a:prstGeom prst="rect">
            <a:avLst/>
          </a:prstGeom>
          <a:noFill/>
          <a:ln>
            <a:noFill/>
          </a:ln>
        </p:spPr>
      </p:pic>
      <p:pic>
        <p:nvPicPr>
          <p:cNvPr id="1138" name="Google Shape;1138;p150"/>
          <p:cNvPicPr preferRelativeResize="0"/>
          <p:nvPr/>
        </p:nvPicPr>
        <p:blipFill>
          <a:blip r:embed="rId4">
            <a:alphaModFix/>
          </a:blip>
          <a:stretch>
            <a:fillRect/>
          </a:stretch>
        </p:blipFill>
        <p:spPr>
          <a:xfrm>
            <a:off x="5832709" y="2841901"/>
            <a:ext cx="3581999" cy="20083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1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FinOps Certification </a:t>
            </a:r>
            <a:endParaRPr i="1"/>
          </a:p>
        </p:txBody>
      </p:sp>
      <p:sp>
        <p:nvSpPr>
          <p:cNvPr id="1143" name="Google Shape;1143;p15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Certification levels anticipated for:</a:t>
            </a:r>
            <a:endParaRPr/>
          </a:p>
          <a:p>
            <a:pPr marL="457200" lvl="0" indent="-342900" algn="l" rtl="0">
              <a:spcBef>
                <a:spcPts val="1600"/>
              </a:spcBef>
              <a:spcAft>
                <a:spcPts val="0"/>
              </a:spcAft>
              <a:buSzPts val="1800"/>
              <a:buChar char="●"/>
            </a:pPr>
            <a:r>
              <a:rPr lang="en"/>
              <a:t>FinOps Practitioner</a:t>
            </a:r>
            <a:endParaRPr/>
          </a:p>
          <a:p>
            <a:pPr marL="457200" lvl="0" indent="-342900" algn="l" rtl="0">
              <a:spcBef>
                <a:spcPts val="0"/>
              </a:spcBef>
              <a:spcAft>
                <a:spcPts val="0"/>
              </a:spcAft>
              <a:buSzPts val="1800"/>
              <a:buChar char="●"/>
            </a:pPr>
            <a:r>
              <a:rPr lang="en"/>
              <a:t>FinOps Associate</a:t>
            </a:r>
            <a:endParaRPr/>
          </a:p>
          <a:p>
            <a:pPr marL="457200" lvl="0" indent="-342900" algn="l" rtl="0">
              <a:spcBef>
                <a:spcPts val="0"/>
              </a:spcBef>
              <a:spcAft>
                <a:spcPts val="0"/>
              </a:spcAft>
              <a:buSzPts val="1800"/>
              <a:buChar char="●"/>
            </a:pPr>
            <a:r>
              <a:rPr lang="en"/>
              <a:t>FinOps Professional</a:t>
            </a:r>
            <a:endParaRPr/>
          </a:p>
          <a:p>
            <a:pPr marL="0" lvl="0" indent="0" algn="l" rtl="0">
              <a:spcBef>
                <a:spcPts val="1600"/>
              </a:spcBef>
              <a:spcAft>
                <a:spcPts val="1600"/>
              </a:spcAft>
              <a:buNone/>
            </a:pPr>
            <a:endParaRPr/>
          </a:p>
        </p:txBody>
      </p:sp>
      <p:sp>
        <p:nvSpPr>
          <p:cNvPr id="1145" name="Google Shape;1145;p15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146" name="Google Shape;1146;p151"/>
          <p:cNvPicPr preferRelativeResize="0"/>
          <p:nvPr/>
        </p:nvPicPr>
        <p:blipFill rotWithShape="1">
          <a:blip r:embed="rId3">
            <a:alphaModFix/>
            <a:extLst>
              <a:ext uri="{28A0092B-C50C-407E-A947-70E740481C1C}">
                <a14:useLocalDpi xmlns:a14="http://schemas.microsoft.com/office/drawing/2010/main"/>
              </a:ext>
            </a:extLst>
          </a:blip>
          <a:srcRect l="24738" t="5332" r="26342" b="5341"/>
          <a:stretch/>
        </p:blipFill>
        <p:spPr>
          <a:xfrm>
            <a:off x="4724150" y="1208988"/>
            <a:ext cx="3226606" cy="33033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3" name="Google Shape;1153;p15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sp>
        <p:nvSpPr>
          <p:cNvPr id="1151" name="Google Shape;1151;p152"/>
          <p:cNvSpPr txBox="1">
            <a:spLocks noGrp="1"/>
          </p:cNvSpPr>
          <p:nvPr>
            <p:ph type="body" idx="4294967295"/>
          </p:nvPr>
        </p:nvSpPr>
        <p:spPr>
          <a:xfrm>
            <a:off x="4311650" y="660400"/>
            <a:ext cx="4832350" cy="1566863"/>
          </a:xfrm>
          <a:prstGeom prst="rect">
            <a:avLst/>
          </a:prstGeom>
        </p:spPr>
        <p:txBody>
          <a:bodyPr spcFirstLastPara="1" wrap="square" lIns="91425" tIns="91425" rIns="91425" bIns="91425" anchor="t" anchorCtr="0">
            <a:noAutofit/>
          </a:bodyPr>
          <a:lstStyle/>
          <a:p>
            <a:pPr marL="0" lvl="0" indent="0" algn="ctr" rtl="0">
              <a:lnSpc>
                <a:spcPct val="140000"/>
              </a:lnSpc>
              <a:spcBef>
                <a:spcPts val="0"/>
              </a:spcBef>
              <a:spcAft>
                <a:spcPts val="0"/>
              </a:spcAft>
              <a:buClr>
                <a:schemeClr val="lt1"/>
              </a:buClr>
              <a:buSzPts val="1800"/>
              <a:buFont typeface="Arial"/>
              <a:buNone/>
            </a:pPr>
            <a:r>
              <a:rPr lang="en" sz="1800" b="1">
                <a:solidFill>
                  <a:srgbClr val="000000"/>
                </a:solidFill>
              </a:rPr>
              <a:t>Now Available! by O’Reilly Media</a:t>
            </a:r>
            <a:endParaRPr sz="1800" b="1">
              <a:solidFill>
                <a:srgbClr val="000000"/>
              </a:solidFill>
            </a:endParaRPr>
          </a:p>
          <a:p>
            <a:pPr marL="0" lvl="0" indent="0" algn="ctr" rtl="0">
              <a:lnSpc>
                <a:spcPct val="140000"/>
              </a:lnSpc>
              <a:spcBef>
                <a:spcPts val="0"/>
              </a:spcBef>
              <a:spcAft>
                <a:spcPts val="0"/>
              </a:spcAft>
              <a:buNone/>
            </a:pPr>
            <a:r>
              <a:rPr lang="en" sz="1800">
                <a:solidFill>
                  <a:srgbClr val="000000"/>
                </a:solidFill>
              </a:rPr>
              <a:t>Collaboratively contributed by FinOps Foundation members</a:t>
            </a:r>
            <a:endParaRPr sz="1800">
              <a:solidFill>
                <a:srgbClr val="000000"/>
              </a:solidFill>
            </a:endParaRPr>
          </a:p>
          <a:p>
            <a:pPr marL="0" lvl="0" indent="0" algn="ctr" rtl="0">
              <a:lnSpc>
                <a:spcPct val="140000"/>
              </a:lnSpc>
              <a:spcBef>
                <a:spcPts val="0"/>
              </a:spcBef>
              <a:spcAft>
                <a:spcPts val="0"/>
              </a:spcAft>
              <a:buNone/>
            </a:pPr>
            <a:r>
              <a:rPr lang="en" sz="1800" i="1">
                <a:solidFill>
                  <a:srgbClr val="000000"/>
                </a:solidFill>
              </a:rPr>
              <a:t>Available on Amazon</a:t>
            </a:r>
            <a:endParaRPr sz="1800" i="1">
              <a:solidFill>
                <a:srgbClr val="000000"/>
              </a:solidFill>
            </a:endParaRPr>
          </a:p>
          <a:p>
            <a:pPr marL="0" lvl="0" indent="0" algn="ctr" rtl="0">
              <a:lnSpc>
                <a:spcPct val="140000"/>
              </a:lnSpc>
              <a:spcBef>
                <a:spcPts val="0"/>
              </a:spcBef>
              <a:spcAft>
                <a:spcPts val="0"/>
              </a:spcAft>
              <a:buNone/>
            </a:pPr>
            <a:endParaRPr sz="1800" i="1">
              <a:solidFill>
                <a:srgbClr val="000000"/>
              </a:solidFill>
            </a:endParaRPr>
          </a:p>
          <a:p>
            <a:pPr marL="0" lvl="0" indent="0" algn="l" rtl="0">
              <a:lnSpc>
                <a:spcPct val="140000"/>
              </a:lnSpc>
              <a:spcBef>
                <a:spcPts val="0"/>
              </a:spcBef>
              <a:spcAft>
                <a:spcPts val="0"/>
              </a:spcAft>
              <a:buNone/>
            </a:pPr>
            <a:endParaRPr sz="1800" i="1">
              <a:solidFill>
                <a:srgbClr val="000000"/>
              </a:solidFill>
            </a:endParaRPr>
          </a:p>
        </p:txBody>
      </p:sp>
      <p:pic>
        <p:nvPicPr>
          <p:cNvPr id="1152" name="Google Shape;1152;p152"/>
          <p:cNvPicPr preferRelativeResize="0"/>
          <p:nvPr/>
        </p:nvPicPr>
        <p:blipFill>
          <a:blip r:embed="rId3">
            <a:alphaModFix/>
          </a:blip>
          <a:stretch>
            <a:fillRect/>
          </a:stretch>
        </p:blipFill>
        <p:spPr>
          <a:xfrm>
            <a:off x="811200" y="634300"/>
            <a:ext cx="3002100" cy="3874901"/>
          </a:xfrm>
          <a:prstGeom prst="rect">
            <a:avLst/>
          </a:prstGeom>
          <a:noFill/>
          <a:ln>
            <a:noFill/>
          </a:ln>
          <a:effectLst>
            <a:outerShdw blurRad="57150" dist="19050" dir="5400000" algn="bl" rotWithShape="0">
              <a:srgbClr val="000000">
                <a:alpha val="50000"/>
              </a:srgbClr>
            </a:outerShdw>
          </a:effectLst>
        </p:spPr>
      </p:pic>
      <p:pic>
        <p:nvPicPr>
          <p:cNvPr id="1154" name="Google Shape;1154;p152"/>
          <p:cNvPicPr preferRelativeResize="0"/>
          <p:nvPr/>
        </p:nvPicPr>
        <p:blipFill>
          <a:blip r:embed="rId3">
            <a:alphaModFix/>
          </a:blip>
          <a:stretch>
            <a:fillRect/>
          </a:stretch>
        </p:blipFill>
        <p:spPr>
          <a:xfrm rot="-430248">
            <a:off x="759599" y="634300"/>
            <a:ext cx="3002100" cy="38749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58"/>
        <p:cNvGrpSpPr/>
        <p:nvPr/>
      </p:nvGrpSpPr>
      <p:grpSpPr>
        <a:xfrm>
          <a:off x="0" y="0"/>
          <a:ext cx="0" cy="0"/>
          <a:chOff x="0" y="0"/>
          <a:chExt cx="0" cy="0"/>
        </a:xfrm>
      </p:grpSpPr>
      <p:sp>
        <p:nvSpPr>
          <p:cNvPr id="1160" name="Google Shape;1160;p1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t>Final Questions</a:t>
            </a:r>
            <a:endParaRPr b="1"/>
          </a:p>
        </p:txBody>
      </p:sp>
      <p:sp>
        <p:nvSpPr>
          <p:cNvPr id="1159" name="Google Shape;1159;p15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CD6F-4D2E-444E-A0DF-B62AF83A8492}"/>
              </a:ext>
            </a:extLst>
          </p:cNvPr>
          <p:cNvSpPr>
            <a:spLocks noGrp="1"/>
          </p:cNvSpPr>
          <p:nvPr>
            <p:ph type="title"/>
          </p:nvPr>
        </p:nvSpPr>
        <p:spPr>
          <a:xfrm>
            <a:off x="275570" y="2126878"/>
            <a:ext cx="8592861" cy="800189"/>
          </a:xfrm>
        </p:spPr>
        <p:txBody>
          <a:bodyPr/>
          <a:lstStyle/>
          <a:p>
            <a:r>
              <a:rPr lang="en-US" b="1" dirty="0">
                <a:latin typeface="Roboto" panose="02000000000000000000" pitchFamily="2" charset="0"/>
                <a:ea typeface="Roboto" panose="02000000000000000000" pitchFamily="2" charset="0"/>
                <a:cs typeface="Roboto" panose="02000000000000000000" pitchFamily="2" charset="0"/>
              </a:rPr>
              <a:t>Thank you Sponsors</a:t>
            </a:r>
          </a:p>
        </p:txBody>
      </p:sp>
    </p:spTree>
    <p:extLst>
      <p:ext uri="{BB962C8B-B14F-4D97-AF65-F5344CB8AC3E}">
        <p14:creationId xmlns:p14="http://schemas.microsoft.com/office/powerpoint/2010/main" val="71860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5"/>
          <p:cNvSpPr txBox="1">
            <a:spLocks noGrp="1"/>
          </p:cNvSpPr>
          <p:nvPr>
            <p:ph type="body" idx="1"/>
          </p:nvPr>
        </p:nvSpPr>
        <p:spPr>
          <a:xfrm>
            <a:off x="311700" y="784700"/>
            <a:ext cx="4766100" cy="3985800"/>
          </a:xfrm>
          <a:prstGeom prst="rect">
            <a:avLst/>
          </a:prstGeom>
        </p:spPr>
        <p:txBody>
          <a:bodyPr spcFirstLastPara="1" wrap="square" lIns="68575" tIns="34275" rIns="68575" bIns="34275" anchor="t" anchorCtr="0">
            <a:noAutofit/>
          </a:bodyPr>
          <a:lstStyle/>
          <a:p>
            <a:pPr marL="457200" lvl="0" indent="-311150" algn="l" rtl="0">
              <a:lnSpc>
                <a:spcPct val="150000"/>
              </a:lnSpc>
              <a:spcBef>
                <a:spcPts val="800"/>
              </a:spcBef>
              <a:spcAft>
                <a:spcPts val="0"/>
              </a:spcAft>
              <a:buSzPts val="1300"/>
              <a:buChar char="›"/>
            </a:pPr>
            <a:r>
              <a:rPr lang="en" sz="1300" b="1"/>
              <a:t>Central community for cloud financial management </a:t>
            </a:r>
            <a:r>
              <a:rPr lang="en" sz="1300" i="1"/>
              <a:t>(regardless of cloud or vendor)</a:t>
            </a:r>
            <a:br>
              <a:rPr lang="en" sz="1300"/>
            </a:br>
            <a:endParaRPr sz="1300"/>
          </a:p>
          <a:p>
            <a:pPr marL="457200" lvl="0" indent="-311150" algn="l" rtl="0">
              <a:lnSpc>
                <a:spcPct val="150000"/>
              </a:lnSpc>
              <a:spcBef>
                <a:spcPts val="0"/>
              </a:spcBef>
              <a:spcAft>
                <a:spcPts val="0"/>
              </a:spcAft>
              <a:buSzPts val="1300"/>
              <a:buChar char="›"/>
            </a:pPr>
            <a:r>
              <a:rPr lang="en" sz="1300" b="1"/>
              <a:t>Advance careers of FinOps practitioners</a:t>
            </a:r>
            <a:br>
              <a:rPr lang="en" sz="1300" b="1"/>
            </a:br>
            <a:r>
              <a:rPr lang="en" sz="1300"/>
              <a:t>(through career development, educational and certification programs)</a:t>
            </a:r>
            <a:br>
              <a:rPr lang="en" sz="1300"/>
            </a:br>
            <a:endParaRPr sz="1300"/>
          </a:p>
          <a:p>
            <a:pPr marL="457200" lvl="0" indent="-311150" algn="l" rtl="0">
              <a:lnSpc>
                <a:spcPct val="150000"/>
              </a:lnSpc>
              <a:spcBef>
                <a:spcPts val="0"/>
              </a:spcBef>
              <a:spcAft>
                <a:spcPts val="0"/>
              </a:spcAft>
              <a:buSzPts val="1300"/>
              <a:buChar char="›"/>
            </a:pPr>
            <a:r>
              <a:rPr lang="en" sz="1300" b="1"/>
              <a:t>Define cloud financial management standards</a:t>
            </a:r>
            <a:r>
              <a:rPr lang="en" sz="1300"/>
              <a:t> </a:t>
            </a:r>
            <a:br>
              <a:rPr lang="en" sz="1300"/>
            </a:br>
            <a:r>
              <a:rPr lang="en" sz="1300"/>
              <a:t>(make them ubiquitous through open source)</a:t>
            </a:r>
            <a:endParaRPr sz="1300"/>
          </a:p>
          <a:p>
            <a:pPr marL="0" lvl="0" indent="0" algn="l" rtl="0">
              <a:lnSpc>
                <a:spcPct val="150000"/>
              </a:lnSpc>
              <a:spcBef>
                <a:spcPts val="800"/>
              </a:spcBef>
              <a:spcAft>
                <a:spcPts val="0"/>
              </a:spcAft>
              <a:buNone/>
            </a:pPr>
            <a:r>
              <a:rPr lang="en" sz="800"/>
              <a:t>Non-profit trade association that launched with ~30 founding members, now made up of over </a:t>
            </a:r>
            <a:r>
              <a:rPr lang="en" sz="800" b="1"/>
              <a:t>1300+</a:t>
            </a:r>
            <a:r>
              <a:rPr lang="en" sz="800"/>
              <a:t> industry experts. Including Nationwide, Spotify, Nike, MIT, Atlassian, HERE Technologies, Australia Post, UK Government, Thermo Fisher Scientific, Just Eat, Pearson, Sainsbury's, Middle East Broadcasting Company, Tabcorp, Autodesk, Neustar, etc.</a:t>
            </a:r>
            <a:endParaRPr sz="800"/>
          </a:p>
          <a:p>
            <a:pPr marL="0" lvl="0" indent="0" algn="l" rtl="0">
              <a:lnSpc>
                <a:spcPct val="150000"/>
              </a:lnSpc>
              <a:spcBef>
                <a:spcPts val="800"/>
              </a:spcBef>
              <a:spcAft>
                <a:spcPts val="0"/>
              </a:spcAft>
              <a:buClr>
                <a:schemeClr val="dk1"/>
              </a:buClr>
              <a:buSzPts val="1100"/>
              <a:buFont typeface="Arial"/>
              <a:buNone/>
            </a:pPr>
            <a:endParaRPr sz="500"/>
          </a:p>
          <a:p>
            <a:pPr marL="0" lvl="0" indent="0" algn="l" rtl="0">
              <a:lnSpc>
                <a:spcPct val="150000"/>
              </a:lnSpc>
              <a:spcBef>
                <a:spcPts val="800"/>
              </a:spcBef>
              <a:spcAft>
                <a:spcPts val="0"/>
              </a:spcAft>
              <a:buNone/>
            </a:pPr>
            <a:endParaRPr sz="500"/>
          </a:p>
          <a:p>
            <a:pPr marL="0" lvl="0" indent="0" algn="l" rtl="0">
              <a:spcBef>
                <a:spcPts val="800"/>
              </a:spcBef>
              <a:spcAft>
                <a:spcPts val="0"/>
              </a:spcAft>
              <a:buNone/>
            </a:pPr>
            <a:endParaRPr sz="500"/>
          </a:p>
        </p:txBody>
      </p:sp>
      <p:sp>
        <p:nvSpPr>
          <p:cNvPr id="421" name="Google Shape;421;p85"/>
          <p:cNvSpPr txBox="1">
            <a:spLocks noGrp="1"/>
          </p:cNvSpPr>
          <p:nvPr>
            <p:ph type="title"/>
          </p:nvPr>
        </p:nvSpPr>
        <p:spPr>
          <a:xfrm>
            <a:off x="311700" y="2364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Mission of the FinOps Foundation</a:t>
            </a:r>
            <a:r>
              <a:rPr lang="en"/>
              <a:t> </a:t>
            </a:r>
            <a:r>
              <a:rPr lang="en" i="1"/>
              <a:t>(F2)</a:t>
            </a:r>
            <a:endParaRPr i="1"/>
          </a:p>
        </p:txBody>
      </p:sp>
      <p:pic>
        <p:nvPicPr>
          <p:cNvPr id="422" name="Google Shape;422;p85"/>
          <p:cNvPicPr preferRelativeResize="0"/>
          <p:nvPr/>
        </p:nvPicPr>
        <p:blipFill>
          <a:blip r:embed="rId3">
            <a:alphaModFix/>
          </a:blip>
          <a:stretch>
            <a:fillRect/>
          </a:stretch>
        </p:blipFill>
        <p:spPr>
          <a:xfrm>
            <a:off x="4518400" y="531076"/>
            <a:ext cx="5096852" cy="4332827"/>
          </a:xfrm>
          <a:prstGeom prst="rect">
            <a:avLst/>
          </a:prstGeom>
          <a:noFill/>
          <a:ln>
            <a:noFill/>
          </a:ln>
        </p:spPr>
      </p:pic>
    </p:spTree>
    <p:extLst>
      <p:ext uri="{BB962C8B-B14F-4D97-AF65-F5344CB8AC3E}">
        <p14:creationId xmlns:p14="http://schemas.microsoft.com/office/powerpoint/2010/main" val="78640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86"/>
          <p:cNvSpPr txBox="1">
            <a:spLocks noGrp="1"/>
          </p:cNvSpPr>
          <p:nvPr>
            <p:ph type="title"/>
          </p:nvPr>
        </p:nvSpPr>
        <p:spPr>
          <a:xfrm>
            <a:off x="311700" y="18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FinOps membership growing fast...</a:t>
            </a:r>
            <a:endParaRPr/>
          </a:p>
        </p:txBody>
      </p:sp>
      <p:pic>
        <p:nvPicPr>
          <p:cNvPr id="428" name="Google Shape;428;p86" title="Chart"/>
          <p:cNvPicPr preferRelativeResize="0"/>
          <p:nvPr/>
        </p:nvPicPr>
        <p:blipFill>
          <a:blip r:embed="rId3">
            <a:alphaModFix/>
          </a:blip>
          <a:stretch>
            <a:fillRect/>
          </a:stretch>
        </p:blipFill>
        <p:spPr>
          <a:xfrm>
            <a:off x="4481475" y="1074425"/>
            <a:ext cx="4307176" cy="3572499"/>
          </a:xfrm>
          <a:prstGeom prst="rect">
            <a:avLst/>
          </a:prstGeom>
          <a:noFill/>
          <a:ln>
            <a:noFill/>
          </a:ln>
        </p:spPr>
      </p:pic>
      <p:sp>
        <p:nvSpPr>
          <p:cNvPr id="429" name="Google Shape;429;p8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1500+ Total members</a:t>
            </a:r>
            <a:endParaRPr sz="1600"/>
          </a:p>
          <a:p>
            <a:pPr marL="457200" lvl="0" indent="-330200" algn="l" rtl="0">
              <a:lnSpc>
                <a:spcPct val="150000"/>
              </a:lnSpc>
              <a:spcBef>
                <a:spcPts val="0"/>
              </a:spcBef>
              <a:spcAft>
                <a:spcPts val="0"/>
              </a:spcAft>
              <a:buSzPts val="1600"/>
              <a:buChar char="●"/>
            </a:pPr>
            <a:r>
              <a:rPr lang="en" sz="1600"/>
              <a:t>550+ </a:t>
            </a:r>
            <a:r>
              <a:rPr lang="en" sz="1600" u="sng">
                <a:solidFill>
                  <a:schemeClr val="hlink"/>
                </a:solidFill>
                <a:hlinkClick r:id="rId4"/>
              </a:rPr>
              <a:t>Companies over $1bn revenue</a:t>
            </a:r>
            <a:endParaRPr sz="1600"/>
          </a:p>
          <a:p>
            <a:pPr marL="457200" lvl="0" indent="-330200" algn="l" rtl="0">
              <a:lnSpc>
                <a:spcPct val="150000"/>
              </a:lnSpc>
              <a:spcBef>
                <a:spcPts val="0"/>
              </a:spcBef>
              <a:spcAft>
                <a:spcPts val="0"/>
              </a:spcAft>
              <a:buSzPts val="1600"/>
              <a:buChar char="●"/>
            </a:pPr>
            <a:r>
              <a:rPr lang="en" sz="1600"/>
              <a:t>175+ Consultancies</a:t>
            </a:r>
            <a:endParaRPr sz="1600"/>
          </a:p>
          <a:p>
            <a:pPr marL="457200" lvl="0" indent="-330200" algn="l" rtl="0">
              <a:lnSpc>
                <a:spcPct val="150000"/>
              </a:lnSpc>
              <a:spcBef>
                <a:spcPts val="0"/>
              </a:spcBef>
              <a:spcAft>
                <a:spcPts val="0"/>
              </a:spcAft>
              <a:buSzPts val="1600"/>
              <a:buChar char="●"/>
            </a:pPr>
            <a:r>
              <a:rPr lang="en" sz="1600"/>
              <a:t>700+ active slack members</a:t>
            </a:r>
            <a:endParaRPr sz="1600"/>
          </a:p>
          <a:p>
            <a:pPr marL="457200" lvl="0" indent="-330200" algn="l" rtl="0">
              <a:lnSpc>
                <a:spcPct val="150000"/>
              </a:lnSpc>
              <a:spcBef>
                <a:spcPts val="0"/>
              </a:spcBef>
              <a:spcAft>
                <a:spcPts val="0"/>
              </a:spcAft>
              <a:buSzPts val="1600"/>
              <a:buChar char="●"/>
            </a:pPr>
            <a:r>
              <a:rPr lang="en" sz="1600">
                <a:solidFill>
                  <a:schemeClr val="lt1"/>
                </a:solidFill>
              </a:rPr>
              <a:t>300+ certifications awarded</a:t>
            </a:r>
            <a:endParaRPr sz="1600"/>
          </a:p>
          <a:p>
            <a:pPr marL="457200" lvl="0" indent="-330200" algn="l" rtl="0">
              <a:lnSpc>
                <a:spcPct val="150000"/>
              </a:lnSpc>
              <a:spcBef>
                <a:spcPts val="0"/>
              </a:spcBef>
              <a:spcAft>
                <a:spcPts val="0"/>
              </a:spcAft>
              <a:buSzPts val="1600"/>
              <a:buChar char="●"/>
            </a:pPr>
            <a:r>
              <a:rPr lang="en" sz="1600"/>
              <a:t>250+ members join monthly calls</a:t>
            </a:r>
            <a:endParaRPr sz="1600"/>
          </a:p>
          <a:p>
            <a:pPr marL="0" lvl="0" indent="0" algn="l" rtl="0">
              <a:lnSpc>
                <a:spcPct val="150000"/>
              </a:lnSpc>
              <a:spcBef>
                <a:spcPts val="1600"/>
              </a:spcBef>
              <a:spcAft>
                <a:spcPts val="0"/>
              </a:spcAft>
              <a:buClr>
                <a:schemeClr val="dk1"/>
              </a:buClr>
              <a:buSzPts val="1100"/>
              <a:buFont typeface="Arial"/>
              <a:buNone/>
            </a:pPr>
            <a:endParaRPr sz="1400"/>
          </a:p>
          <a:p>
            <a:pPr marL="0" lvl="0" indent="0" algn="l" rtl="0">
              <a:lnSpc>
                <a:spcPct val="150000"/>
              </a:lnSpc>
              <a:spcBef>
                <a:spcPts val="1600"/>
              </a:spcBef>
              <a:spcAft>
                <a:spcPts val="0"/>
              </a:spcAft>
              <a:buNone/>
            </a:pPr>
            <a:endParaRPr sz="1400"/>
          </a:p>
          <a:p>
            <a:pPr marL="0" lvl="0" indent="0" algn="l" rtl="0">
              <a:spcBef>
                <a:spcPts val="1600"/>
              </a:spcBef>
              <a:spcAft>
                <a:spcPts val="1600"/>
              </a:spcAft>
              <a:buNone/>
            </a:pPr>
            <a:endParaRPr sz="1400"/>
          </a:p>
        </p:txBody>
      </p:sp>
      <p:sp>
        <p:nvSpPr>
          <p:cNvPr id="430" name="Google Shape;430;p86"/>
          <p:cNvSpPr txBox="1"/>
          <p:nvPr/>
        </p:nvSpPr>
        <p:spPr>
          <a:xfrm>
            <a:off x="5146400" y="4616825"/>
            <a:ext cx="3420300" cy="399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 sz="1100">
                <a:solidFill>
                  <a:schemeClr val="lt1"/>
                </a:solidFill>
                <a:latin typeface="Roboto"/>
                <a:ea typeface="Roboto"/>
                <a:cs typeface="Roboto"/>
                <a:sym typeface="Roboto"/>
              </a:rPr>
              <a:t>F2 Members since Feb 2019</a:t>
            </a:r>
            <a:endParaRPr sz="900"/>
          </a:p>
        </p:txBody>
      </p:sp>
      <p:pic>
        <p:nvPicPr>
          <p:cNvPr id="431" name="Google Shape;431;p86" descr="Google Shape;299;p54"/>
          <p:cNvPicPr preferRelativeResize="0"/>
          <p:nvPr/>
        </p:nvPicPr>
        <p:blipFill rotWithShape="1">
          <a:blip r:embed="rId5">
            <a:alphaModFix/>
          </a:blip>
          <a:srcRect l="24738" t="5332" r="26342" b="5341"/>
          <a:stretch/>
        </p:blipFill>
        <p:spPr>
          <a:xfrm>
            <a:off x="7236059" y="2930114"/>
            <a:ext cx="1291563" cy="1322293"/>
          </a:xfrm>
          <a:prstGeom prst="rect">
            <a:avLst/>
          </a:prstGeom>
          <a:noFill/>
          <a:ln>
            <a:noFill/>
          </a:ln>
        </p:spPr>
      </p:pic>
      <p:grpSp>
        <p:nvGrpSpPr>
          <p:cNvPr id="432" name="Google Shape;432;p86"/>
          <p:cNvGrpSpPr/>
          <p:nvPr/>
        </p:nvGrpSpPr>
        <p:grpSpPr>
          <a:xfrm>
            <a:off x="4838246" y="758631"/>
            <a:ext cx="1747766" cy="2669757"/>
            <a:chOff x="523644" y="1995698"/>
            <a:chExt cx="2330354" cy="3559676"/>
          </a:xfrm>
        </p:grpSpPr>
        <p:sp>
          <p:nvSpPr>
            <p:cNvPr id="433" name="Google Shape;433;p86"/>
            <p:cNvSpPr txBox="1"/>
            <p:nvPr/>
          </p:nvSpPr>
          <p:spPr>
            <a:xfrm>
              <a:off x="545142" y="4776574"/>
              <a:ext cx="2244000" cy="778800"/>
            </a:xfrm>
            <a:prstGeom prst="rect">
              <a:avLst/>
            </a:prstGeom>
            <a:noFill/>
            <a:ln>
              <a:noFill/>
            </a:ln>
          </p:spPr>
          <p:txBody>
            <a:bodyPr spcFirstLastPara="1" wrap="square" lIns="182825" tIns="182825" rIns="182825" bIns="182825" anchor="t" anchorCtr="0">
              <a:noAutofit/>
            </a:bodyPr>
            <a:lstStyle/>
            <a:p>
              <a:pPr marL="0" marR="0" lvl="0" indent="0" algn="ctr" rtl="0">
                <a:spcBef>
                  <a:spcPts val="0"/>
                </a:spcBef>
                <a:spcAft>
                  <a:spcPts val="0"/>
                </a:spcAft>
                <a:buNone/>
              </a:pPr>
              <a:r>
                <a:rPr lang="en" sz="1400">
                  <a:solidFill>
                    <a:srgbClr val="FFFFFF"/>
                  </a:solidFill>
                  <a:latin typeface="Quattrocento Sans"/>
                  <a:ea typeface="Quattrocento Sans"/>
                  <a:cs typeface="Quattrocento Sans"/>
                  <a:sym typeface="Quattrocento Sans"/>
                </a:rPr>
                <a:t>Amazon.com</a:t>
              </a:r>
              <a:endParaRPr sz="1400">
                <a:solidFill>
                  <a:srgbClr val="FFFFFF"/>
                </a:solidFill>
                <a:latin typeface="Quattrocento Sans"/>
                <a:ea typeface="Quattrocento Sans"/>
                <a:cs typeface="Quattrocento Sans"/>
                <a:sym typeface="Quattrocento Sans"/>
              </a:endParaRPr>
            </a:p>
          </p:txBody>
        </p:sp>
        <p:grpSp>
          <p:nvGrpSpPr>
            <p:cNvPr id="434" name="Google Shape;434;p86"/>
            <p:cNvGrpSpPr/>
            <p:nvPr/>
          </p:nvGrpSpPr>
          <p:grpSpPr>
            <a:xfrm>
              <a:off x="523644" y="1995698"/>
              <a:ext cx="2330354" cy="2931742"/>
              <a:chOff x="523644" y="1995698"/>
              <a:chExt cx="2330354" cy="2931742"/>
            </a:xfrm>
          </p:grpSpPr>
          <p:pic>
            <p:nvPicPr>
              <p:cNvPr id="435" name="Google Shape;435;p86" descr="Picture 2"/>
              <p:cNvPicPr preferRelativeResize="0"/>
              <p:nvPr/>
            </p:nvPicPr>
            <p:blipFill rotWithShape="1">
              <a:blip r:embed="rId6">
                <a:alphaModFix/>
              </a:blip>
              <a:srcRect/>
              <a:stretch/>
            </p:blipFill>
            <p:spPr>
              <a:xfrm>
                <a:off x="609524" y="2091049"/>
                <a:ext cx="2115223" cy="2771253"/>
              </a:xfrm>
              <a:prstGeom prst="rect">
                <a:avLst/>
              </a:prstGeom>
              <a:noFill/>
              <a:ln>
                <a:noFill/>
              </a:ln>
            </p:spPr>
          </p:pic>
          <p:pic>
            <p:nvPicPr>
              <p:cNvPr id="436" name="Google Shape;436;p86" descr="Picture 2"/>
              <p:cNvPicPr preferRelativeResize="0"/>
              <p:nvPr/>
            </p:nvPicPr>
            <p:blipFill rotWithShape="1">
              <a:blip r:embed="rId6">
                <a:alphaModFix/>
              </a:blip>
              <a:srcRect/>
              <a:stretch/>
            </p:blipFill>
            <p:spPr>
              <a:xfrm rot="-275592">
                <a:off x="631209" y="2075942"/>
                <a:ext cx="2115224" cy="2771254"/>
              </a:xfrm>
              <a:prstGeom prst="rect">
                <a:avLst/>
              </a:prstGeom>
              <a:noFill/>
              <a:ln>
                <a:noFill/>
              </a:ln>
            </p:spPr>
          </p:pic>
        </p:grpSp>
      </p:grpSp>
    </p:spTree>
    <p:extLst>
      <p:ext uri="{BB962C8B-B14F-4D97-AF65-F5344CB8AC3E}">
        <p14:creationId xmlns:p14="http://schemas.microsoft.com/office/powerpoint/2010/main" val="30178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of Conduct</a:t>
            </a:r>
            <a:endParaRPr dirty="0"/>
          </a:p>
        </p:txBody>
      </p:sp>
      <p:sp>
        <p:nvSpPr>
          <p:cNvPr id="184" name="Google Shape;18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b="1">
                <a:solidFill>
                  <a:schemeClr val="lt1"/>
                </a:solidFill>
              </a:rPr>
              <a:t>As a member I will: </a:t>
            </a:r>
            <a:r>
              <a:rPr lang="en" sz="1800">
                <a:solidFill>
                  <a:schemeClr val="lt1"/>
                </a:solidFill>
              </a:rPr>
              <a:t>contribute and be respectful</a:t>
            </a:r>
            <a:endParaRPr sz="1800">
              <a:solidFill>
                <a:schemeClr val="lt1"/>
              </a:solidFill>
            </a:endParaRPr>
          </a:p>
          <a:p>
            <a:pPr marL="457200" lvl="0" indent="-342900" algn="l" rtl="0">
              <a:spcBef>
                <a:spcPts val="0"/>
              </a:spcBef>
              <a:spcAft>
                <a:spcPts val="0"/>
              </a:spcAft>
              <a:buClr>
                <a:schemeClr val="lt1"/>
              </a:buClr>
              <a:buSzPts val="1800"/>
              <a:buChar char="-"/>
            </a:pPr>
            <a:r>
              <a:rPr lang="en" sz="1800" b="1">
                <a:solidFill>
                  <a:schemeClr val="lt1"/>
                </a:solidFill>
              </a:rPr>
              <a:t>Inclusion</a:t>
            </a:r>
            <a:r>
              <a:rPr lang="en" sz="1800">
                <a:solidFill>
                  <a:schemeClr val="lt1"/>
                </a:solidFill>
              </a:rPr>
              <a:t>: Treat others will respect</a:t>
            </a:r>
            <a:endParaRPr sz="1800">
              <a:solidFill>
                <a:schemeClr val="lt1"/>
              </a:solidFill>
            </a:endParaRPr>
          </a:p>
          <a:p>
            <a:pPr marL="457200" lvl="0" indent="-342900" algn="l" rtl="0">
              <a:spcBef>
                <a:spcPts val="0"/>
              </a:spcBef>
              <a:spcAft>
                <a:spcPts val="0"/>
              </a:spcAft>
              <a:buClr>
                <a:schemeClr val="lt1"/>
              </a:buClr>
              <a:buSzPts val="1800"/>
              <a:buChar char="-"/>
            </a:pPr>
            <a:r>
              <a:rPr lang="en" sz="1800" b="1">
                <a:solidFill>
                  <a:schemeClr val="lt1"/>
                </a:solidFill>
              </a:rPr>
              <a:t>No sales pitches</a:t>
            </a:r>
            <a:r>
              <a:rPr lang="en" sz="1800">
                <a:solidFill>
                  <a:schemeClr val="lt1"/>
                </a:solidFill>
              </a:rPr>
              <a:t>: Share knowledge and learnings, not adverts</a:t>
            </a:r>
            <a:endParaRPr sz="1800">
              <a:solidFill>
                <a:schemeClr val="lt1"/>
              </a:solidFill>
            </a:endParaRPr>
          </a:p>
          <a:p>
            <a:pPr marL="457200" lvl="0" indent="-342900" algn="l" rtl="0">
              <a:spcBef>
                <a:spcPts val="0"/>
              </a:spcBef>
              <a:spcAft>
                <a:spcPts val="0"/>
              </a:spcAft>
              <a:buClr>
                <a:schemeClr val="lt1"/>
              </a:buClr>
              <a:buSzPts val="1800"/>
              <a:buChar char="-"/>
            </a:pPr>
            <a:r>
              <a:rPr lang="en" sz="1800" b="1">
                <a:solidFill>
                  <a:schemeClr val="lt1"/>
                </a:solidFill>
              </a:rPr>
              <a:t>Defamation</a:t>
            </a:r>
            <a:r>
              <a:rPr lang="en" sz="1800">
                <a:solidFill>
                  <a:schemeClr val="lt1"/>
                </a:solidFill>
              </a:rPr>
              <a:t>: don’t talk bad about others</a:t>
            </a:r>
            <a:endParaRPr sz="1800">
              <a:solidFill>
                <a:schemeClr val="lt1"/>
              </a:solidFill>
            </a:endParaRPr>
          </a:p>
        </p:txBody>
      </p:sp>
      <p:sp>
        <p:nvSpPr>
          <p:cNvPr id="185" name="Google Shape;185;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3" name="Google Shape;193;p3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91" name="Google Shape;191;p34"/>
          <p:cNvPicPr preferRelativeResize="0"/>
          <p:nvPr/>
        </p:nvPicPr>
        <p:blipFill>
          <a:blip r:embed="rId3">
            <a:alphaModFix/>
          </a:blip>
          <a:stretch>
            <a:fillRect/>
          </a:stretch>
        </p:blipFill>
        <p:spPr>
          <a:xfrm>
            <a:off x="4309775" y="59813"/>
            <a:ext cx="5826274" cy="5023880"/>
          </a:xfrm>
          <a:prstGeom prst="rect">
            <a:avLst/>
          </a:prstGeom>
          <a:noFill/>
          <a:ln>
            <a:noFill/>
          </a:ln>
        </p:spPr>
      </p:pic>
      <p:sp>
        <p:nvSpPr>
          <p:cNvPr id="4" name="Title 3">
            <a:extLst>
              <a:ext uri="{FF2B5EF4-FFF2-40B4-BE49-F238E27FC236}">
                <a16:creationId xmlns:a16="http://schemas.microsoft.com/office/drawing/2014/main" id="{75EF7313-BA2C-B943-8924-26AFA9E786CE}"/>
              </a:ext>
            </a:extLst>
          </p:cNvPr>
          <p:cNvSpPr>
            <a:spLocks noGrp="1"/>
          </p:cNvSpPr>
          <p:nvPr>
            <p:ph type="title"/>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35"/>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01" name="Google Shape;201;p35"/>
          <p:cNvPicPr preferRelativeResize="0"/>
          <p:nvPr/>
        </p:nvPicPr>
        <p:blipFill rotWithShape="1">
          <a:blip r:embed="rId3">
            <a:alphaModFix/>
            <a:extLst>
              <a:ext uri="{28A0092B-C50C-407E-A947-70E740481C1C}">
                <a14:useLocalDpi xmlns:a14="http://schemas.microsoft.com/office/drawing/2010/main"/>
              </a:ext>
            </a:extLst>
          </a:blip>
          <a:srcRect l="19001" t="8629" r="11009" b="8629"/>
          <a:stretch/>
        </p:blipFill>
        <p:spPr>
          <a:xfrm>
            <a:off x="5970125" y="627999"/>
            <a:ext cx="4443150" cy="4465373"/>
          </a:xfrm>
          <a:prstGeom prst="rect">
            <a:avLst/>
          </a:prstGeom>
          <a:noFill/>
          <a:ln>
            <a:noFill/>
          </a:ln>
        </p:spPr>
      </p:pic>
      <p:sp>
        <p:nvSpPr>
          <p:cNvPr id="3" name="Title 2">
            <a:extLst>
              <a:ext uri="{FF2B5EF4-FFF2-40B4-BE49-F238E27FC236}">
                <a16:creationId xmlns:a16="http://schemas.microsoft.com/office/drawing/2014/main" id="{AFAC1544-C2A5-BF42-AC2A-E47454F4F16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ED658F3-7B63-A44E-BAF3-80CAB5A222AD}"/>
              </a:ext>
            </a:extLst>
          </p:cNvPr>
          <p:cNvSpPr>
            <a:spLocks noGrp="1"/>
          </p:cNvSpPr>
          <p:nvPr>
            <p:ph type="body"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9" name="Google Shape;209;p36"/>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052325" y="1017725"/>
            <a:ext cx="2763945" cy="4202328"/>
          </a:xfrm>
          <a:prstGeom prst="rect">
            <a:avLst/>
          </a:prstGeom>
          <a:noFill/>
          <a:ln>
            <a:noFill/>
          </a:ln>
        </p:spPr>
      </p:pic>
      <p:sp>
        <p:nvSpPr>
          <p:cNvPr id="3" name="Title 2">
            <a:extLst>
              <a:ext uri="{FF2B5EF4-FFF2-40B4-BE49-F238E27FC236}">
                <a16:creationId xmlns:a16="http://schemas.microsoft.com/office/drawing/2014/main" id="{B6FFC782-60C6-FF43-9DC1-399B6A777E9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DE349671-804E-C54B-BFA0-7C03D12073B0}"/>
              </a:ext>
            </a:extLst>
          </p:cNvPr>
          <p:cNvSpPr>
            <a:spLocks noGrp="1"/>
          </p:cNvSpPr>
          <p:nvPr>
            <p:ph type="body"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17" name="Google Shape;217;p37"/>
          <p:cNvPicPr preferRelativeResize="0"/>
          <p:nvPr/>
        </p:nvPicPr>
        <p:blipFill>
          <a:blip r:embed="rId3">
            <a:alphaModFix/>
          </a:blip>
          <a:stretch>
            <a:fillRect/>
          </a:stretch>
        </p:blipFill>
        <p:spPr>
          <a:xfrm>
            <a:off x="3123856" y="1563778"/>
            <a:ext cx="6364095" cy="3579722"/>
          </a:xfrm>
          <a:prstGeom prst="rect">
            <a:avLst/>
          </a:prstGeom>
          <a:noFill/>
          <a:ln>
            <a:noFill/>
          </a:ln>
        </p:spPr>
      </p:pic>
      <p:sp>
        <p:nvSpPr>
          <p:cNvPr id="3" name="Text Placeholder 2">
            <a:extLst>
              <a:ext uri="{FF2B5EF4-FFF2-40B4-BE49-F238E27FC236}">
                <a16:creationId xmlns:a16="http://schemas.microsoft.com/office/drawing/2014/main" id="{268AB24C-A4C4-734C-B0E6-3198AE33F807}"/>
              </a:ext>
            </a:extLst>
          </p:cNvPr>
          <p:cNvSpPr>
            <a:spLocks noGrp="1"/>
          </p:cNvSpPr>
          <p:nvPr>
            <p:ph type="body" idx="1"/>
          </p:nvPr>
        </p:nvSpPr>
        <p:spPr/>
        <p:txBody>
          <a:bodyPr/>
          <a:lstStyle/>
          <a:p>
            <a:endParaRPr lang="en-US"/>
          </a:p>
        </p:txBody>
      </p:sp>
      <p:sp>
        <p:nvSpPr>
          <p:cNvPr id="5" name="Title 4">
            <a:extLst>
              <a:ext uri="{FF2B5EF4-FFF2-40B4-BE49-F238E27FC236}">
                <a16:creationId xmlns:a16="http://schemas.microsoft.com/office/drawing/2014/main" id="{CAC745E7-0FB4-6A4F-B4C1-59BC53AE66A5}"/>
              </a:ext>
            </a:extLst>
          </p:cNvPr>
          <p:cNvSpPr>
            <a:spLocks noGrp="1"/>
          </p:cNvSpPr>
          <p:nvPr>
            <p:ph type="title"/>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Google Shape;1310;p133">
            <a:extLst>
              <a:ext uri="{FF2B5EF4-FFF2-40B4-BE49-F238E27FC236}">
                <a16:creationId xmlns:a16="http://schemas.microsoft.com/office/drawing/2014/main" id="{8B8803E1-56DA-7243-831B-CC2117FB49D0}"/>
              </a:ext>
            </a:extLst>
          </p:cNvPr>
          <p:cNvSpPr/>
          <p:nvPr/>
        </p:nvSpPr>
        <p:spPr>
          <a:xfrm rot="9420861">
            <a:off x="2954396" y="1272066"/>
            <a:ext cx="11899942" cy="8410539"/>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FF">
              <a:alpha val="79230"/>
            </a:srgbClr>
          </a:solidFill>
          <a:ln w="12700">
            <a:miter lim="400000"/>
          </a:ln>
        </p:spPr>
        <p:txBody>
          <a:bodyPr lIns="68577" tIns="68577" rIns="68577" bIns="68577" anchor="ctr"/>
          <a:lstStyle/>
          <a:p>
            <a:pPr>
              <a:defRPr>
                <a:solidFill>
                  <a:srgbClr val="000000"/>
                </a:solidFill>
              </a:defRPr>
            </a:pPr>
            <a:endParaRPr sz="1050"/>
          </a:p>
        </p:txBody>
      </p:sp>
      <p:sp>
        <p:nvSpPr>
          <p:cNvPr id="37" name="Freeform 36">
            <a:extLst>
              <a:ext uri="{FF2B5EF4-FFF2-40B4-BE49-F238E27FC236}">
                <a16:creationId xmlns:a16="http://schemas.microsoft.com/office/drawing/2014/main" id="{38E26D91-96E4-1847-AD42-B87DD7E1ACAB}"/>
              </a:ext>
            </a:extLst>
          </p:cNvPr>
          <p:cNvSpPr/>
          <p:nvPr/>
        </p:nvSpPr>
        <p:spPr>
          <a:xfrm>
            <a:off x="7078735" y="-2600955"/>
            <a:ext cx="8625152" cy="6537960"/>
          </a:xfrm>
          <a:custGeom>
            <a:avLst/>
            <a:gdLst>
              <a:gd name="connsiteX0" fmla="*/ 18699912 w 18699912"/>
              <a:gd name="connsiteY0" fmla="*/ 0 h 14174740"/>
              <a:gd name="connsiteX1" fmla="*/ 18699912 w 18699912"/>
              <a:gd name="connsiteY1" fmla="*/ 14174740 h 14174740"/>
              <a:gd name="connsiteX2" fmla="*/ 7079854 w 18699912"/>
              <a:gd name="connsiteY2" fmla="*/ 14174740 h 14174740"/>
              <a:gd name="connsiteX3" fmla="*/ 7079854 w 18699912"/>
              <a:gd name="connsiteY3" fmla="*/ 14174739 h 14174740"/>
              <a:gd name="connsiteX4" fmla="*/ 1722 w 18699912"/>
              <a:gd name="connsiteY4" fmla="*/ 14174739 h 14174740"/>
              <a:gd name="connsiteX5" fmla="*/ 1722 w 18699912"/>
              <a:gd name="connsiteY5" fmla="*/ 10734895 h 14174740"/>
              <a:gd name="connsiteX6" fmla="*/ 0 w 18699912"/>
              <a:gd name="connsiteY6" fmla="*/ 10734895 h 14174740"/>
              <a:gd name="connsiteX7" fmla="*/ 1722 w 18699912"/>
              <a:gd name="connsiteY7" fmla="*/ 10732513 h 14174740"/>
              <a:gd name="connsiteX8" fmla="*/ 1722 w 18699912"/>
              <a:gd name="connsiteY8" fmla="*/ 10714677 h 14174740"/>
              <a:gd name="connsiteX9" fmla="*/ 15838 w 18699912"/>
              <a:gd name="connsiteY9" fmla="*/ 10712985 h 14174740"/>
              <a:gd name="connsiteX10" fmla="*/ 7222404 w 18699912"/>
              <a:gd name="connsiteY10" fmla="*/ 742890 h 14174740"/>
              <a:gd name="connsiteX11" fmla="*/ 7222404 w 18699912"/>
              <a:gd name="connsiteY11" fmla="*/ 2800170 h 141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99912" h="14174740">
                <a:moveTo>
                  <a:pt x="18699912" y="0"/>
                </a:moveTo>
                <a:lnTo>
                  <a:pt x="18699912" y="14174740"/>
                </a:lnTo>
                <a:lnTo>
                  <a:pt x="7079854" y="14174740"/>
                </a:lnTo>
                <a:lnTo>
                  <a:pt x="7079854" y="14174739"/>
                </a:lnTo>
                <a:lnTo>
                  <a:pt x="1722" y="14174739"/>
                </a:lnTo>
                <a:lnTo>
                  <a:pt x="1722" y="10734895"/>
                </a:lnTo>
                <a:lnTo>
                  <a:pt x="0" y="10734895"/>
                </a:lnTo>
                <a:lnTo>
                  <a:pt x="1722" y="10732513"/>
                </a:lnTo>
                <a:lnTo>
                  <a:pt x="1722" y="10714677"/>
                </a:lnTo>
                <a:lnTo>
                  <a:pt x="15838" y="10712985"/>
                </a:lnTo>
                <a:lnTo>
                  <a:pt x="7222404" y="742890"/>
                </a:lnTo>
                <a:lnTo>
                  <a:pt x="7222404" y="2800170"/>
                </a:lnTo>
                <a:close/>
              </a:path>
            </a:pathLst>
          </a:custGeom>
          <a:solidFill>
            <a:schemeClr val="bg2"/>
          </a:solidFill>
          <a:ln w="12700">
            <a:miter lim="400000"/>
          </a:ln>
        </p:spPr>
        <p:txBody>
          <a:bodyPr wrap="square" lIns="68577" tIns="68577" rIns="68577" bIns="68577" anchor="ctr">
            <a:noAutofit/>
          </a:bodyPr>
          <a:lstStyle/>
          <a:p>
            <a:pPr>
              <a:defRPr>
                <a:solidFill>
                  <a:srgbClr val="000000"/>
                </a:solidFill>
              </a:defRPr>
            </a:pPr>
            <a:endParaRPr sz="1050"/>
          </a:p>
        </p:txBody>
      </p:sp>
      <p:sp>
        <p:nvSpPr>
          <p:cNvPr id="8" name="Google Shape;1316;p133">
            <a:extLst>
              <a:ext uri="{FF2B5EF4-FFF2-40B4-BE49-F238E27FC236}">
                <a16:creationId xmlns:a16="http://schemas.microsoft.com/office/drawing/2014/main" id="{0149F80C-EDE3-F141-97C1-78A15A75C9CD}"/>
              </a:ext>
            </a:extLst>
          </p:cNvPr>
          <p:cNvSpPr/>
          <p:nvPr/>
        </p:nvSpPr>
        <p:spPr>
          <a:xfrm flipV="1">
            <a:off x="-109814" y="3937005"/>
            <a:ext cx="9578340" cy="1208821"/>
          </a:xfrm>
          <a:prstGeom prst="rect">
            <a:avLst/>
          </a:prstGeom>
          <a:solidFill>
            <a:srgbClr val="FFFFFF"/>
          </a:solidFill>
          <a:ln w="12700">
            <a:miter lim="400000"/>
          </a:ln>
        </p:spPr>
        <p:txBody>
          <a:bodyPr lIns="68577" tIns="68577" rIns="68577" bIns="68577" anchor="ctr"/>
          <a:lstStyle/>
          <a:p>
            <a:pPr>
              <a:defRPr>
                <a:solidFill>
                  <a:srgbClr val="000000"/>
                </a:solidFill>
              </a:defRPr>
            </a:pPr>
            <a:endParaRPr sz="1050"/>
          </a:p>
        </p:txBody>
      </p:sp>
      <p:grpSp>
        <p:nvGrpSpPr>
          <p:cNvPr id="9" name="Google Shape;1312;p133">
            <a:extLst>
              <a:ext uri="{FF2B5EF4-FFF2-40B4-BE49-F238E27FC236}">
                <a16:creationId xmlns:a16="http://schemas.microsoft.com/office/drawing/2014/main" id="{4D2687EF-5EC6-A546-AABD-3EF76A3BAD2E}"/>
              </a:ext>
            </a:extLst>
          </p:cNvPr>
          <p:cNvGrpSpPr/>
          <p:nvPr/>
        </p:nvGrpSpPr>
        <p:grpSpPr>
          <a:xfrm>
            <a:off x="6056308" y="269954"/>
            <a:ext cx="2008366" cy="1032038"/>
            <a:chOff x="-2" y="-1"/>
            <a:chExt cx="4025843" cy="2189407"/>
          </a:xfrm>
        </p:grpSpPr>
        <p:sp>
          <p:nvSpPr>
            <p:cNvPr id="10" name="Google Shape;1313;p133">
              <a:extLst>
                <a:ext uri="{FF2B5EF4-FFF2-40B4-BE49-F238E27FC236}">
                  <a16:creationId xmlns:a16="http://schemas.microsoft.com/office/drawing/2014/main" id="{F0C1A008-F7B4-974C-9D13-095941DFDCD5}"/>
                </a:ext>
              </a:extLst>
            </p:cNvPr>
            <p:cNvSpPr/>
            <p:nvPr/>
          </p:nvSpPr>
          <p:spPr>
            <a:xfrm rot="21599945">
              <a:off x="1573528" y="1582949"/>
              <a:ext cx="953023" cy="606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800" y="21600"/>
                  </a:lnTo>
                  <a:close/>
                </a:path>
              </a:pathLst>
            </a:custGeom>
            <a:solidFill>
              <a:srgbClr val="FFFFFF"/>
            </a:solidFill>
            <a:ln w="12700" cap="flat">
              <a:noFill/>
              <a:miter lim="400000"/>
            </a:ln>
            <a:effectLst/>
          </p:spPr>
          <p:txBody>
            <a:bodyPr wrap="square" lIns="68577" tIns="68577" rIns="68577" bIns="68577" numCol="1" anchor="ctr">
              <a:noAutofit/>
            </a:bodyPr>
            <a:lstStyle/>
            <a:p>
              <a:pPr>
                <a:defRPr>
                  <a:solidFill>
                    <a:srgbClr val="000000"/>
                  </a:solidFill>
                </a:defRPr>
              </a:pPr>
              <a:endParaRPr sz="1050"/>
            </a:p>
          </p:txBody>
        </p:sp>
        <p:sp>
          <p:nvSpPr>
            <p:cNvPr id="11" name="Google Shape;1314;p133">
              <a:extLst>
                <a:ext uri="{FF2B5EF4-FFF2-40B4-BE49-F238E27FC236}">
                  <a16:creationId xmlns:a16="http://schemas.microsoft.com/office/drawing/2014/main" id="{0A78D321-F001-A84D-B4DC-7333BB0E16C1}"/>
                </a:ext>
              </a:extLst>
            </p:cNvPr>
            <p:cNvSpPr/>
            <p:nvPr/>
          </p:nvSpPr>
          <p:spPr>
            <a:xfrm rot="10800000">
              <a:off x="-2" y="-1"/>
              <a:ext cx="4025843" cy="1597850"/>
            </a:xfrm>
            <a:prstGeom prst="roundRect">
              <a:avLst>
                <a:gd name="adj" fmla="val 16667"/>
              </a:avLst>
            </a:prstGeom>
            <a:solidFill>
              <a:srgbClr val="FFFFFF"/>
            </a:solidFill>
            <a:ln w="12700" cap="flat">
              <a:noFill/>
              <a:miter lim="400000"/>
            </a:ln>
            <a:effectLst/>
          </p:spPr>
          <p:txBody>
            <a:bodyPr wrap="square" lIns="68577" tIns="68577" rIns="68577" bIns="68577" numCol="1" anchor="ctr">
              <a:noAutofit/>
            </a:bodyPr>
            <a:lstStyle/>
            <a:p>
              <a:pPr>
                <a:defRPr>
                  <a:solidFill>
                    <a:srgbClr val="000000"/>
                  </a:solidFill>
                </a:defRPr>
              </a:pPr>
              <a:endParaRPr sz="1050"/>
            </a:p>
          </p:txBody>
        </p:sp>
      </p:grpSp>
      <p:grpSp>
        <p:nvGrpSpPr>
          <p:cNvPr id="12" name="Google Shape;1337;p133">
            <a:extLst>
              <a:ext uri="{FF2B5EF4-FFF2-40B4-BE49-F238E27FC236}">
                <a16:creationId xmlns:a16="http://schemas.microsoft.com/office/drawing/2014/main" id="{A29A36CE-A62D-1E44-98B9-3C43174AF8D2}"/>
              </a:ext>
            </a:extLst>
          </p:cNvPr>
          <p:cNvGrpSpPr/>
          <p:nvPr/>
        </p:nvGrpSpPr>
        <p:grpSpPr>
          <a:xfrm>
            <a:off x="5641661" y="2054941"/>
            <a:ext cx="5254415" cy="1090782"/>
            <a:chOff x="0" y="0"/>
            <a:chExt cx="9140656" cy="1897542"/>
          </a:xfrm>
        </p:grpSpPr>
        <p:sp>
          <p:nvSpPr>
            <p:cNvPr id="13" name="Google Shape;1338;p133">
              <a:extLst>
                <a:ext uri="{FF2B5EF4-FFF2-40B4-BE49-F238E27FC236}">
                  <a16:creationId xmlns:a16="http://schemas.microsoft.com/office/drawing/2014/main" id="{92C68BEA-62A2-9E44-818B-E78B853B41BF}"/>
                </a:ext>
              </a:extLst>
            </p:cNvPr>
            <p:cNvSpPr txBox="1"/>
            <p:nvPr/>
          </p:nvSpPr>
          <p:spPr>
            <a:xfrm>
              <a:off x="0" y="0"/>
              <a:ext cx="9140656" cy="441734"/>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95" tIns="34295" rIns="34295" bIns="34295" numCol="1" anchor="t">
              <a:spAutoFit/>
            </a:bodyPr>
            <a:lstStyle>
              <a:lvl1pPr algn="ctr">
                <a:defRPr sz="4400" b="1">
                  <a:solidFill>
                    <a:srgbClr val="FFFFFF"/>
                  </a:solidFill>
                </a:defRPr>
              </a:lvl1pPr>
            </a:lstStyle>
            <a:p>
              <a:r>
                <a:rPr sz="1200"/>
                <a:t>Public Cloud Spend </a:t>
              </a:r>
            </a:p>
          </p:txBody>
        </p:sp>
        <p:sp>
          <p:nvSpPr>
            <p:cNvPr id="14" name="Google Shape;1339;p133">
              <a:extLst>
                <a:ext uri="{FF2B5EF4-FFF2-40B4-BE49-F238E27FC236}">
                  <a16:creationId xmlns:a16="http://schemas.microsoft.com/office/drawing/2014/main" id="{31476416-3EA0-9741-AE2B-E759971240C1}"/>
                </a:ext>
              </a:extLst>
            </p:cNvPr>
            <p:cNvSpPr txBox="1"/>
            <p:nvPr/>
          </p:nvSpPr>
          <p:spPr>
            <a:xfrm>
              <a:off x="1008661" y="347593"/>
              <a:ext cx="7123321" cy="12045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49" tIns="68549" rIns="68549" bIns="68549" numCol="1" anchor="t">
              <a:spAutoFit/>
            </a:bodyPr>
            <a:lstStyle>
              <a:lvl1pPr algn="ctr">
                <a:defRPr sz="11500" b="1">
                  <a:solidFill>
                    <a:srgbClr val="FFFFFF"/>
                  </a:solidFill>
                </a:defRPr>
              </a:lvl1pPr>
            </a:lstStyle>
            <a:p>
              <a:r>
                <a:rPr sz="3600"/>
                <a:t>$360B </a:t>
              </a:r>
            </a:p>
          </p:txBody>
        </p:sp>
        <p:sp>
          <p:nvSpPr>
            <p:cNvPr id="15" name="Google Shape;1340;p133">
              <a:extLst>
                <a:ext uri="{FF2B5EF4-FFF2-40B4-BE49-F238E27FC236}">
                  <a16:creationId xmlns:a16="http://schemas.microsoft.com/office/drawing/2014/main" id="{52A186B8-2D6B-1346-81EA-603DBA7E9775}"/>
                </a:ext>
              </a:extLst>
            </p:cNvPr>
            <p:cNvSpPr txBox="1"/>
            <p:nvPr/>
          </p:nvSpPr>
          <p:spPr>
            <a:xfrm>
              <a:off x="1008661" y="1335467"/>
              <a:ext cx="7123321" cy="56207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68549" tIns="68549" rIns="68549" bIns="68549" numCol="1" anchor="t">
              <a:spAutoFit/>
            </a:bodyPr>
            <a:lstStyle>
              <a:lvl1pPr algn="ctr">
                <a:defRPr sz="4400" b="1">
                  <a:solidFill>
                    <a:srgbClr val="FFFFFF"/>
                  </a:solidFill>
                </a:defRPr>
              </a:lvl1pPr>
            </a:lstStyle>
            <a:p>
              <a:r>
                <a:rPr sz="1200"/>
                <a:t>by 2022</a:t>
              </a:r>
            </a:p>
          </p:txBody>
        </p:sp>
      </p:grpSp>
      <p:sp>
        <p:nvSpPr>
          <p:cNvPr id="16" name="Google Shape;1315;p133">
            <a:extLst>
              <a:ext uri="{FF2B5EF4-FFF2-40B4-BE49-F238E27FC236}">
                <a16:creationId xmlns:a16="http://schemas.microsoft.com/office/drawing/2014/main" id="{4770FDDB-2191-DE43-9D38-93C407F15E78}"/>
              </a:ext>
            </a:extLst>
          </p:cNvPr>
          <p:cNvSpPr txBox="1"/>
          <p:nvPr/>
        </p:nvSpPr>
        <p:spPr>
          <a:xfrm>
            <a:off x="6056309" y="429221"/>
            <a:ext cx="2008364" cy="4847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4295" tIns="34295" rIns="34295" bIns="34295">
            <a:spAutoFit/>
          </a:bodyPr>
          <a:lstStyle>
            <a:lvl1pPr algn="ctr">
              <a:defRPr sz="2400" b="1">
                <a:solidFill>
                  <a:srgbClr val="3F3F3F"/>
                </a:solidFill>
              </a:defRPr>
            </a:lvl1pPr>
          </a:lstStyle>
          <a:p>
            <a:r>
              <a:rPr sz="1350">
                <a:solidFill>
                  <a:schemeClr val="tx1"/>
                </a:solidFill>
              </a:rPr>
              <a:t>Cloud spending has reached a tipping point</a:t>
            </a:r>
          </a:p>
        </p:txBody>
      </p:sp>
      <p:sp>
        <p:nvSpPr>
          <p:cNvPr id="17" name="Google Shape;1343;p133">
            <a:extLst>
              <a:ext uri="{FF2B5EF4-FFF2-40B4-BE49-F238E27FC236}">
                <a16:creationId xmlns:a16="http://schemas.microsoft.com/office/drawing/2014/main" id="{0A97E75F-02E1-EA40-84C7-E2CEC18E3E32}"/>
              </a:ext>
            </a:extLst>
          </p:cNvPr>
          <p:cNvSpPr/>
          <p:nvPr/>
        </p:nvSpPr>
        <p:spPr>
          <a:xfrm>
            <a:off x="7075732" y="1404136"/>
            <a:ext cx="3003" cy="2532868"/>
          </a:xfrm>
          <a:prstGeom prst="line">
            <a:avLst/>
          </a:prstGeom>
          <a:ln w="88900">
            <a:solidFill>
              <a:srgbClr val="FFFFFF"/>
            </a:solidFill>
            <a:prstDash val="sysDot"/>
          </a:ln>
        </p:spPr>
        <p:txBody>
          <a:bodyPr lIns="34289" tIns="34289" rIns="34289" bIns="34289"/>
          <a:lstStyle/>
          <a:p>
            <a:endParaRPr sz="825"/>
          </a:p>
        </p:txBody>
      </p:sp>
      <p:sp>
        <p:nvSpPr>
          <p:cNvPr id="18" name="Google Shape;1342;p133">
            <a:extLst>
              <a:ext uri="{FF2B5EF4-FFF2-40B4-BE49-F238E27FC236}">
                <a16:creationId xmlns:a16="http://schemas.microsoft.com/office/drawing/2014/main" id="{AA6C7C56-1BB2-9D40-BE08-078355858117}"/>
              </a:ext>
            </a:extLst>
          </p:cNvPr>
          <p:cNvSpPr/>
          <p:nvPr/>
        </p:nvSpPr>
        <p:spPr>
          <a:xfrm>
            <a:off x="6970918" y="3806482"/>
            <a:ext cx="236561" cy="236561"/>
          </a:xfrm>
          <a:prstGeom prst="ellipse">
            <a:avLst/>
          </a:prstGeom>
          <a:solidFill>
            <a:srgbClr val="892C92"/>
          </a:solidFill>
          <a:ln w="12700">
            <a:miter lim="400000"/>
          </a:ln>
        </p:spPr>
        <p:txBody>
          <a:bodyPr lIns="68577" tIns="68577" rIns="68577" bIns="68577" anchor="ctr"/>
          <a:lstStyle/>
          <a:p>
            <a:pPr>
              <a:defRPr>
                <a:solidFill>
                  <a:schemeClr val="accent2"/>
                </a:solidFill>
              </a:defRPr>
            </a:pPr>
            <a:endParaRPr sz="1050">
              <a:solidFill>
                <a:schemeClr val="accent1"/>
              </a:solidFill>
            </a:endParaRPr>
          </a:p>
        </p:txBody>
      </p:sp>
      <p:grpSp>
        <p:nvGrpSpPr>
          <p:cNvPr id="19" name="Google Shape;1317;p133">
            <a:extLst>
              <a:ext uri="{FF2B5EF4-FFF2-40B4-BE49-F238E27FC236}">
                <a16:creationId xmlns:a16="http://schemas.microsoft.com/office/drawing/2014/main" id="{A7E056BE-14A9-7D44-A811-9D9C99BD6B00}"/>
              </a:ext>
            </a:extLst>
          </p:cNvPr>
          <p:cNvGrpSpPr/>
          <p:nvPr/>
        </p:nvGrpSpPr>
        <p:grpSpPr>
          <a:xfrm>
            <a:off x="378452" y="4198679"/>
            <a:ext cx="1978440" cy="620856"/>
            <a:chOff x="-1" y="-1"/>
            <a:chExt cx="4323108" cy="827806"/>
          </a:xfrm>
        </p:grpSpPr>
        <p:sp>
          <p:nvSpPr>
            <p:cNvPr id="20" name="Google Shape;1318;p133">
              <a:extLst>
                <a:ext uri="{FF2B5EF4-FFF2-40B4-BE49-F238E27FC236}">
                  <a16:creationId xmlns:a16="http://schemas.microsoft.com/office/drawing/2014/main" id="{E38CE94A-C448-B149-B318-27024AECC3F5}"/>
                </a:ext>
              </a:extLst>
            </p:cNvPr>
            <p:cNvSpPr txBox="1"/>
            <p:nvPr/>
          </p:nvSpPr>
          <p:spPr>
            <a:xfrm>
              <a:off x="-1" y="266169"/>
              <a:ext cx="4195021" cy="561636"/>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p>
              <a:pPr algn="ctr">
                <a:defRPr sz="2800" b="1">
                  <a:solidFill>
                    <a:srgbClr val="7BCAD1"/>
                  </a:solidFill>
                </a:defRPr>
              </a:pPr>
              <a:r>
                <a:rPr sz="1200" dirty="0">
                  <a:solidFill>
                    <a:srgbClr val="892C92"/>
                  </a:solidFill>
                </a:rPr>
                <a:t>Fixed Cost</a:t>
              </a:r>
              <a:endParaRPr sz="1200" dirty="0">
                <a:solidFill>
                  <a:srgbClr val="892C92"/>
                </a:solidFill>
                <a:ea typeface="PT Sans"/>
                <a:cs typeface="Arial" panose="020B0604020202020204" pitchFamily="34" charset="0"/>
                <a:sym typeface="PT Sans"/>
              </a:endParaRPr>
            </a:p>
            <a:p>
              <a:pPr algn="ctr">
                <a:defRPr sz="2400">
                  <a:solidFill>
                    <a:srgbClr val="3F3F3F"/>
                  </a:solidFill>
                </a:defRPr>
              </a:pPr>
              <a:r>
                <a:rPr sz="1200" dirty="0" err="1"/>
                <a:t>CapEx</a:t>
              </a:r>
              <a:r>
                <a:rPr sz="1200" dirty="0"/>
                <a:t> Weighted Spend</a:t>
              </a:r>
            </a:p>
          </p:txBody>
        </p:sp>
        <p:sp>
          <p:nvSpPr>
            <p:cNvPr id="21" name="Google Shape;1319;p133">
              <a:extLst>
                <a:ext uri="{FF2B5EF4-FFF2-40B4-BE49-F238E27FC236}">
                  <a16:creationId xmlns:a16="http://schemas.microsoft.com/office/drawing/2014/main" id="{BF5F70BD-923A-174C-AB6B-01EC8B7E78A7}"/>
                </a:ext>
              </a:extLst>
            </p:cNvPr>
            <p:cNvSpPr txBox="1"/>
            <p:nvPr/>
          </p:nvSpPr>
          <p:spPr>
            <a:xfrm>
              <a:off x="1" y="-1"/>
              <a:ext cx="4323106" cy="2661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lvl1pPr algn="ctr">
                <a:lnSpc>
                  <a:spcPct val="80000"/>
                </a:lnSpc>
                <a:defRPr sz="3200" b="1">
                  <a:solidFill>
                    <a:srgbClr val="3F3F3F"/>
                  </a:solidFill>
                </a:defRPr>
              </a:lvl1pPr>
            </a:lstStyle>
            <a:p>
              <a:r>
                <a:rPr sz="1200"/>
                <a:t>Datacenter Centric IT</a:t>
              </a:r>
            </a:p>
          </p:txBody>
        </p:sp>
      </p:grpSp>
      <p:grpSp>
        <p:nvGrpSpPr>
          <p:cNvPr id="22" name="Google Shape;1320;p133">
            <a:extLst>
              <a:ext uri="{FF2B5EF4-FFF2-40B4-BE49-F238E27FC236}">
                <a16:creationId xmlns:a16="http://schemas.microsoft.com/office/drawing/2014/main" id="{7E753EA1-1588-0144-AF83-CB995B77CDB0}"/>
              </a:ext>
            </a:extLst>
          </p:cNvPr>
          <p:cNvGrpSpPr/>
          <p:nvPr/>
        </p:nvGrpSpPr>
        <p:grpSpPr>
          <a:xfrm>
            <a:off x="2766567" y="4067719"/>
            <a:ext cx="1536239" cy="621429"/>
            <a:chOff x="4158" y="77214"/>
            <a:chExt cx="4244790" cy="828570"/>
          </a:xfrm>
        </p:grpSpPr>
        <p:sp>
          <p:nvSpPr>
            <p:cNvPr id="23" name="Google Shape;1321;p133">
              <a:extLst>
                <a:ext uri="{FF2B5EF4-FFF2-40B4-BE49-F238E27FC236}">
                  <a16:creationId xmlns:a16="http://schemas.microsoft.com/office/drawing/2014/main" id="{0E0585F2-E69D-8B42-82A7-62703E0769F4}"/>
                </a:ext>
              </a:extLst>
            </p:cNvPr>
            <p:cNvSpPr txBox="1"/>
            <p:nvPr/>
          </p:nvSpPr>
          <p:spPr>
            <a:xfrm>
              <a:off x="4158" y="442637"/>
              <a:ext cx="4244790" cy="463147"/>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lvl1pPr algn="ctr">
                <a:lnSpc>
                  <a:spcPct val="80000"/>
                </a:lnSpc>
                <a:defRPr sz="3200" b="1">
                  <a:solidFill>
                    <a:srgbClr val="3F3F3F"/>
                  </a:solidFill>
                </a:defRPr>
              </a:lvl1pPr>
            </a:lstStyle>
            <a:p>
              <a:r>
                <a:rPr sz="1200"/>
                <a:t>Born in the Web Companies</a:t>
              </a:r>
            </a:p>
          </p:txBody>
        </p:sp>
        <p:sp>
          <p:nvSpPr>
            <p:cNvPr id="24" name="Google Shape;1322;p133">
              <a:extLst>
                <a:ext uri="{FF2B5EF4-FFF2-40B4-BE49-F238E27FC236}">
                  <a16:creationId xmlns:a16="http://schemas.microsoft.com/office/drawing/2014/main" id="{B83294FE-F98C-3546-811B-BB38B502BCFE}"/>
                </a:ext>
              </a:extLst>
            </p:cNvPr>
            <p:cNvSpPr txBox="1"/>
            <p:nvPr/>
          </p:nvSpPr>
          <p:spPr>
            <a:xfrm>
              <a:off x="1311994" y="77214"/>
              <a:ext cx="1620766" cy="31541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ctr">
              <a:spAutoFit/>
            </a:bodyPr>
            <a:lstStyle>
              <a:lvl1pPr algn="ctr">
                <a:defRPr sz="3200">
                  <a:solidFill>
                    <a:srgbClr val="3F3F3F"/>
                  </a:solidFill>
                </a:defRPr>
              </a:lvl1pPr>
            </a:lstStyle>
            <a:p>
              <a:r>
                <a:rPr sz="1200"/>
                <a:t>2000’s</a:t>
              </a:r>
            </a:p>
          </p:txBody>
        </p:sp>
      </p:grpSp>
      <p:grpSp>
        <p:nvGrpSpPr>
          <p:cNvPr id="25" name="Google Shape;1324;p133">
            <a:extLst>
              <a:ext uri="{FF2B5EF4-FFF2-40B4-BE49-F238E27FC236}">
                <a16:creationId xmlns:a16="http://schemas.microsoft.com/office/drawing/2014/main" id="{16C0CBDC-1EA1-D444-A136-4F2914F18F8B}"/>
              </a:ext>
            </a:extLst>
          </p:cNvPr>
          <p:cNvGrpSpPr/>
          <p:nvPr/>
        </p:nvGrpSpPr>
        <p:grpSpPr>
          <a:xfrm>
            <a:off x="4390592" y="4080398"/>
            <a:ext cx="1442624" cy="756483"/>
            <a:chOff x="-13" y="77213"/>
            <a:chExt cx="4162686" cy="1008642"/>
          </a:xfrm>
        </p:grpSpPr>
        <p:sp>
          <p:nvSpPr>
            <p:cNvPr id="26" name="Google Shape;1325;p133">
              <a:extLst>
                <a:ext uri="{FF2B5EF4-FFF2-40B4-BE49-F238E27FC236}">
                  <a16:creationId xmlns:a16="http://schemas.microsoft.com/office/drawing/2014/main" id="{14567F6C-43FC-204B-AC6E-A63175E53967}"/>
                </a:ext>
              </a:extLst>
            </p:cNvPr>
            <p:cNvSpPr/>
            <p:nvPr/>
          </p:nvSpPr>
          <p:spPr>
            <a:xfrm>
              <a:off x="-13" y="425731"/>
              <a:ext cx="4162686" cy="6601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lvl1pPr algn="ctr">
                <a:lnSpc>
                  <a:spcPct val="80000"/>
                </a:lnSpc>
                <a:defRPr sz="3200" b="1">
                  <a:solidFill>
                    <a:srgbClr val="3F3F3F"/>
                  </a:solidFill>
                </a:defRPr>
              </a:lvl1pPr>
            </a:lstStyle>
            <a:p>
              <a:r>
                <a:rPr sz="1200"/>
                <a:t>EC2 Launched, Rise of Agile &amp; </a:t>
              </a:r>
              <a:r>
                <a:rPr sz="1200" err="1"/>
                <a:t>Devops</a:t>
              </a:r>
              <a:endParaRPr sz="1200"/>
            </a:p>
          </p:txBody>
        </p:sp>
        <p:sp>
          <p:nvSpPr>
            <p:cNvPr id="27" name="Google Shape;1326;p133">
              <a:extLst>
                <a:ext uri="{FF2B5EF4-FFF2-40B4-BE49-F238E27FC236}">
                  <a16:creationId xmlns:a16="http://schemas.microsoft.com/office/drawing/2014/main" id="{603B0A0F-68D5-F34F-B43F-BEEA3CF0DD3A}"/>
                </a:ext>
              </a:extLst>
            </p:cNvPr>
            <p:cNvSpPr/>
            <p:nvPr/>
          </p:nvSpPr>
          <p:spPr>
            <a:xfrm>
              <a:off x="1270947" y="77213"/>
              <a:ext cx="1620766" cy="31541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ctr">
              <a:spAutoFit/>
            </a:bodyPr>
            <a:lstStyle>
              <a:lvl1pPr algn="ctr">
                <a:defRPr sz="3200">
                  <a:solidFill>
                    <a:srgbClr val="3F3F3F"/>
                  </a:solidFill>
                </a:defRPr>
              </a:lvl1pPr>
            </a:lstStyle>
            <a:p>
              <a:r>
                <a:rPr sz="1200"/>
                <a:t>2006</a:t>
              </a:r>
            </a:p>
          </p:txBody>
        </p:sp>
      </p:grpSp>
      <p:grpSp>
        <p:nvGrpSpPr>
          <p:cNvPr id="28" name="Google Shape;1327;p133">
            <a:extLst>
              <a:ext uri="{FF2B5EF4-FFF2-40B4-BE49-F238E27FC236}">
                <a16:creationId xmlns:a16="http://schemas.microsoft.com/office/drawing/2014/main" id="{970AC696-A631-EB4E-8EAD-6A1C628EC55D}"/>
              </a:ext>
            </a:extLst>
          </p:cNvPr>
          <p:cNvGrpSpPr/>
          <p:nvPr/>
        </p:nvGrpSpPr>
        <p:grpSpPr>
          <a:xfrm>
            <a:off x="6073803" y="4039144"/>
            <a:ext cx="2084189" cy="896824"/>
            <a:chOff x="-1" y="77215"/>
            <a:chExt cx="4465368" cy="1195763"/>
          </a:xfrm>
        </p:grpSpPr>
        <p:sp>
          <p:nvSpPr>
            <p:cNvPr id="29" name="Google Shape;1328;p133">
              <a:extLst>
                <a:ext uri="{FF2B5EF4-FFF2-40B4-BE49-F238E27FC236}">
                  <a16:creationId xmlns:a16="http://schemas.microsoft.com/office/drawing/2014/main" id="{308A1C4E-C078-6940-AFF3-2B5657A5A0BA}"/>
                </a:ext>
              </a:extLst>
            </p:cNvPr>
            <p:cNvSpPr txBox="1"/>
            <p:nvPr/>
          </p:nvSpPr>
          <p:spPr>
            <a:xfrm>
              <a:off x="-1" y="711342"/>
              <a:ext cx="4257426" cy="561636"/>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p>
              <a:pPr algn="ctr">
                <a:defRPr sz="2800" b="1">
                  <a:solidFill>
                    <a:srgbClr val="7BCAD1"/>
                  </a:solidFill>
                </a:defRPr>
              </a:pPr>
              <a:r>
                <a:rPr sz="1200" dirty="0">
                  <a:solidFill>
                    <a:srgbClr val="892C92"/>
                  </a:solidFill>
                </a:rPr>
                <a:t>Variable Cost</a:t>
              </a:r>
              <a:endParaRPr sz="1200" dirty="0">
                <a:solidFill>
                  <a:srgbClr val="892C92"/>
                </a:solidFill>
                <a:ea typeface="PT Sans"/>
                <a:cs typeface="Arial" panose="020B0604020202020204" pitchFamily="34" charset="0"/>
                <a:sym typeface="PT Sans"/>
              </a:endParaRPr>
            </a:p>
            <a:p>
              <a:pPr algn="ctr">
                <a:defRPr sz="2400">
                  <a:solidFill>
                    <a:srgbClr val="3F3F3F"/>
                  </a:solidFill>
                </a:defRPr>
              </a:pPr>
              <a:r>
                <a:rPr sz="1200" dirty="0" err="1"/>
                <a:t>OpEx</a:t>
              </a:r>
              <a:r>
                <a:rPr sz="1200" dirty="0"/>
                <a:t> Weighted Spend</a:t>
              </a:r>
            </a:p>
          </p:txBody>
        </p:sp>
        <p:sp>
          <p:nvSpPr>
            <p:cNvPr id="30" name="Google Shape;1329;p133">
              <a:extLst>
                <a:ext uri="{FF2B5EF4-FFF2-40B4-BE49-F238E27FC236}">
                  <a16:creationId xmlns:a16="http://schemas.microsoft.com/office/drawing/2014/main" id="{613F17F6-2A37-4448-A5F3-A1B81253C578}"/>
                </a:ext>
              </a:extLst>
            </p:cNvPr>
            <p:cNvSpPr txBox="1"/>
            <p:nvPr/>
          </p:nvSpPr>
          <p:spPr>
            <a:xfrm>
              <a:off x="-1" y="445173"/>
              <a:ext cx="4465368" cy="26617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t">
              <a:spAutoFit/>
            </a:bodyPr>
            <a:lstStyle>
              <a:lvl1pPr algn="ctr">
                <a:lnSpc>
                  <a:spcPct val="80000"/>
                </a:lnSpc>
                <a:defRPr sz="3200" b="1">
                  <a:solidFill>
                    <a:srgbClr val="3F3F3F"/>
                  </a:solidFill>
                </a:defRPr>
              </a:lvl1pPr>
            </a:lstStyle>
            <a:p>
              <a:r>
                <a:rPr sz="1200"/>
                <a:t>Cloud Centric IT</a:t>
              </a:r>
            </a:p>
          </p:txBody>
        </p:sp>
        <p:sp>
          <p:nvSpPr>
            <p:cNvPr id="31" name="Google Shape;1330;p133">
              <a:extLst>
                <a:ext uri="{FF2B5EF4-FFF2-40B4-BE49-F238E27FC236}">
                  <a16:creationId xmlns:a16="http://schemas.microsoft.com/office/drawing/2014/main" id="{A0F5B53D-53F3-EF42-BE2F-858597E8AA15}"/>
                </a:ext>
              </a:extLst>
            </p:cNvPr>
            <p:cNvSpPr txBox="1"/>
            <p:nvPr/>
          </p:nvSpPr>
          <p:spPr>
            <a:xfrm>
              <a:off x="1365097" y="77215"/>
              <a:ext cx="1620767" cy="315415"/>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697" tIns="25697" rIns="25697" bIns="25697" numCol="1" anchor="ctr">
              <a:spAutoFit/>
            </a:bodyPr>
            <a:lstStyle>
              <a:lvl1pPr algn="ctr">
                <a:defRPr sz="3200">
                  <a:solidFill>
                    <a:srgbClr val="3F3F3F"/>
                  </a:solidFill>
                </a:defRPr>
              </a:lvl1pPr>
            </a:lstStyle>
            <a:p>
              <a:r>
                <a:rPr sz="1200"/>
                <a:t>Now</a:t>
              </a:r>
            </a:p>
          </p:txBody>
        </p:sp>
      </p:grpSp>
      <p:sp>
        <p:nvSpPr>
          <p:cNvPr id="32" name="Google Shape;1342;p133">
            <a:extLst>
              <a:ext uri="{FF2B5EF4-FFF2-40B4-BE49-F238E27FC236}">
                <a16:creationId xmlns:a16="http://schemas.microsoft.com/office/drawing/2014/main" id="{24C41C2E-E44C-254E-9343-BD4BECCDFC9A}"/>
              </a:ext>
            </a:extLst>
          </p:cNvPr>
          <p:cNvSpPr/>
          <p:nvPr/>
        </p:nvSpPr>
        <p:spPr>
          <a:xfrm>
            <a:off x="5000946" y="3806482"/>
            <a:ext cx="236561" cy="236561"/>
          </a:xfrm>
          <a:prstGeom prst="ellipse">
            <a:avLst/>
          </a:prstGeom>
          <a:solidFill>
            <a:srgbClr val="892C92"/>
          </a:solidFill>
          <a:ln w="12700">
            <a:miter lim="400000"/>
          </a:ln>
        </p:spPr>
        <p:txBody>
          <a:bodyPr lIns="68577" tIns="68577" rIns="68577" bIns="68577" anchor="ctr"/>
          <a:lstStyle/>
          <a:p>
            <a:pPr>
              <a:defRPr>
                <a:solidFill>
                  <a:schemeClr val="accent2"/>
                </a:solidFill>
              </a:defRPr>
            </a:pPr>
            <a:endParaRPr sz="1050">
              <a:solidFill>
                <a:schemeClr val="accent1"/>
              </a:solidFill>
            </a:endParaRPr>
          </a:p>
        </p:txBody>
      </p:sp>
      <p:sp>
        <p:nvSpPr>
          <p:cNvPr id="33" name="Google Shape;1342;p133">
            <a:extLst>
              <a:ext uri="{FF2B5EF4-FFF2-40B4-BE49-F238E27FC236}">
                <a16:creationId xmlns:a16="http://schemas.microsoft.com/office/drawing/2014/main" id="{F5562EBE-DFD3-6A47-83DB-9DA8E291A4D5}"/>
              </a:ext>
            </a:extLst>
          </p:cNvPr>
          <p:cNvSpPr/>
          <p:nvPr/>
        </p:nvSpPr>
        <p:spPr>
          <a:xfrm>
            <a:off x="3392797" y="3806482"/>
            <a:ext cx="236561" cy="236561"/>
          </a:xfrm>
          <a:prstGeom prst="ellipse">
            <a:avLst/>
          </a:prstGeom>
          <a:solidFill>
            <a:srgbClr val="892C92"/>
          </a:solidFill>
          <a:ln w="12700">
            <a:miter lim="400000"/>
          </a:ln>
        </p:spPr>
        <p:txBody>
          <a:bodyPr lIns="68577" tIns="68577" rIns="68577" bIns="68577" anchor="ctr"/>
          <a:lstStyle/>
          <a:p>
            <a:pPr>
              <a:defRPr>
                <a:solidFill>
                  <a:schemeClr val="accent2"/>
                </a:solidFill>
              </a:defRPr>
            </a:pPr>
            <a:endParaRPr sz="1050">
              <a:solidFill>
                <a:schemeClr val="accent1"/>
              </a:solidFill>
            </a:endParaRPr>
          </a:p>
        </p:txBody>
      </p:sp>
      <p:sp>
        <p:nvSpPr>
          <p:cNvPr id="34" name="Google Shape;1342;p133">
            <a:extLst>
              <a:ext uri="{FF2B5EF4-FFF2-40B4-BE49-F238E27FC236}">
                <a16:creationId xmlns:a16="http://schemas.microsoft.com/office/drawing/2014/main" id="{37D16788-CFFF-A849-B706-BDBF200C0049}"/>
              </a:ext>
            </a:extLst>
          </p:cNvPr>
          <p:cNvSpPr/>
          <p:nvPr/>
        </p:nvSpPr>
        <p:spPr>
          <a:xfrm>
            <a:off x="1257019" y="3806482"/>
            <a:ext cx="236561" cy="236561"/>
          </a:xfrm>
          <a:prstGeom prst="ellipse">
            <a:avLst/>
          </a:prstGeom>
          <a:solidFill>
            <a:srgbClr val="892C92"/>
          </a:solidFill>
          <a:ln w="12700">
            <a:miter lim="400000"/>
          </a:ln>
        </p:spPr>
        <p:txBody>
          <a:bodyPr lIns="68577" tIns="68577" rIns="68577" bIns="68577" anchor="ctr"/>
          <a:lstStyle/>
          <a:p>
            <a:pPr>
              <a:defRPr>
                <a:solidFill>
                  <a:schemeClr val="accent2"/>
                </a:solidFill>
              </a:defRPr>
            </a:pPr>
            <a:endParaRPr sz="1050">
              <a:solidFill>
                <a:schemeClr val="accent1"/>
              </a:solidFill>
            </a:endParaRPr>
          </a:p>
        </p:txBody>
      </p:sp>
      <p:sp>
        <p:nvSpPr>
          <p:cNvPr id="35" name="Google Shape;1311;p133">
            <a:extLst>
              <a:ext uri="{FF2B5EF4-FFF2-40B4-BE49-F238E27FC236}">
                <a16:creationId xmlns:a16="http://schemas.microsoft.com/office/drawing/2014/main" id="{4F3D0F49-ADDF-5749-9021-7E7327185146}"/>
              </a:ext>
            </a:extLst>
          </p:cNvPr>
          <p:cNvSpPr txBox="1">
            <a:spLocks/>
          </p:cNvSpPr>
          <p:nvPr/>
        </p:nvSpPr>
        <p:spPr>
          <a:xfrm>
            <a:off x="718314" y="739386"/>
            <a:ext cx="3694105" cy="1315555"/>
          </a:xfrm>
          <a:prstGeom prst="rect">
            <a:avLst/>
          </a:prstGeom>
        </p:spPr>
        <p:txBody>
          <a:bodyPr/>
          <a:lstStyle>
            <a:lvl1pPr algn="ctr" defTabSz="1218247" rtl="0" eaLnBrk="1" latinLnBrk="0" hangingPunct="1">
              <a:lnSpc>
                <a:spcPct val="80000"/>
              </a:lnSpc>
              <a:spcBef>
                <a:spcPct val="0"/>
              </a:spcBef>
              <a:buNone/>
              <a:defRPr sz="8800" b="1" kern="1200" cap="none" baseline="0">
                <a:solidFill>
                  <a:schemeClr val="tx1"/>
                </a:solidFill>
                <a:latin typeface="+mj-lt"/>
                <a:ea typeface="+mj-ea"/>
                <a:cs typeface="+mj-cs"/>
                <a:sym typeface="Harmonia Sans Std"/>
              </a:defRPr>
            </a:lvl1pPr>
          </a:lstStyle>
          <a:p>
            <a:pPr algn="l">
              <a:lnSpc>
                <a:spcPct val="100000"/>
              </a:lnSpc>
            </a:pPr>
            <a:r>
              <a:rPr lang="en-US" sz="3600">
                <a:solidFill>
                  <a:schemeClr val="bg1"/>
                </a:solidFill>
              </a:rPr>
              <a:t>The Rise of the Cloud Economy</a:t>
            </a:r>
          </a:p>
        </p:txBody>
      </p:sp>
    </p:spTree>
    <p:extLst>
      <p:ext uri="{BB962C8B-B14F-4D97-AF65-F5344CB8AC3E}">
        <p14:creationId xmlns:p14="http://schemas.microsoft.com/office/powerpoint/2010/main" val="41011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2" grpId="0" animBg="1"/>
      <p:bldP spid="33" grpId="0" animBg="1"/>
      <p:bldP spid="34" grpId="0" animBg="1"/>
    </p:bldLst>
  </p:timing>
</p:sld>
</file>

<file path=ppt/theme/theme1.xml><?xml version="1.0" encoding="utf-8"?>
<a:theme xmlns:a="http://schemas.openxmlformats.org/drawingml/2006/main" name="Simple Light">
  <a:themeElements>
    <a:clrScheme name="Custom 2">
      <a:dk1>
        <a:srgbClr val="000000"/>
      </a:dk1>
      <a:lt1>
        <a:srgbClr val="FFFFFF"/>
      </a:lt1>
      <a:dk2>
        <a:srgbClr val="595959"/>
      </a:dk2>
      <a:lt2>
        <a:srgbClr val="EEEEEE"/>
      </a:lt2>
      <a:accent1>
        <a:srgbClr val="2C6B44"/>
      </a:accent1>
      <a:accent2>
        <a:srgbClr val="2C3F50"/>
      </a:accent2>
      <a:accent3>
        <a:srgbClr val="78909C"/>
      </a:accent3>
      <a:accent4>
        <a:srgbClr val="45A669"/>
      </a:accent4>
      <a:accent5>
        <a:srgbClr val="A0DD9B"/>
      </a:accent5>
      <a:accent6>
        <a:srgbClr val="892C92"/>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7f433c0-8776-41e3-a45e-98ab95b80bcd">
      <UserInfo>
        <DisplayName>Allison Primley</DisplayName>
        <AccountId>52</AccountId>
        <AccountType/>
      </UserInfo>
      <UserInfo>
        <DisplayName>J.R. Storment</DisplayName>
        <AccountId>196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93632A436636449DA2F3C6535EA1C8" ma:contentTypeVersion="12" ma:contentTypeDescription="Create a new document." ma:contentTypeScope="" ma:versionID="03cd860a7aaa155b1bcc8dc270218465">
  <xsd:schema xmlns:xsd="http://www.w3.org/2001/XMLSchema" xmlns:xs="http://www.w3.org/2001/XMLSchema" xmlns:p="http://schemas.microsoft.com/office/2006/metadata/properties" xmlns:ns2="28af47d8-89eb-4600-873c-d6d574f19b1d" xmlns:ns3="07f433c0-8776-41e3-a45e-98ab95b80bcd" targetNamespace="http://schemas.microsoft.com/office/2006/metadata/properties" ma:root="true" ma:fieldsID="da3a1dfd68a462a3244416793383ae83" ns2:_="" ns3:_="">
    <xsd:import namespace="28af47d8-89eb-4600-873c-d6d574f19b1d"/>
    <xsd:import namespace="07f433c0-8776-41e3-a45e-98ab95b80bc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af47d8-89eb-4600-873c-d6d574f19b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f433c0-8776-41e3-a45e-98ab95b80b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64373D-A319-4BC9-9E4C-584A30D9EA93}">
  <ds:schemaRefs>
    <ds:schemaRef ds:uri="http://schemas.microsoft.com/sharepoint/v3/contenttype/forms"/>
  </ds:schemaRefs>
</ds:datastoreItem>
</file>

<file path=customXml/itemProps2.xml><?xml version="1.0" encoding="utf-8"?>
<ds:datastoreItem xmlns:ds="http://schemas.openxmlformats.org/officeDocument/2006/customXml" ds:itemID="{A64DDD59-5A55-4BCD-82DE-59A4A1566152}">
  <ds:schemaRefs>
    <ds:schemaRef ds:uri="http://schemas.microsoft.com/office/2006/metadata/properties"/>
    <ds:schemaRef ds:uri="http://schemas.openxmlformats.org/package/2006/metadata/core-properties"/>
    <ds:schemaRef ds:uri="f15c97d6-ef43-496e-a202-4bc8c889f290"/>
    <ds:schemaRef ds:uri="http://purl.org/dc/dcmitype/"/>
    <ds:schemaRef ds:uri="b132cc33-3ddb-4111-ac2e-9aa27a748848"/>
    <ds:schemaRef ds:uri="http://schemas.microsoft.com/office/2006/documentManagement/types"/>
    <ds:schemaRef ds:uri="http://purl.org/dc/elements/1.1/"/>
    <ds:schemaRef ds:uri="http://purl.org/dc/terms/"/>
    <ds:schemaRef ds:uri="http://schemas.microsoft.com/office/infopath/2007/PartnerControls"/>
    <ds:schemaRef ds:uri="http://www.w3.org/XML/1998/namespace"/>
    <ds:schemaRef ds:uri="07f433c0-8776-41e3-a45e-98ab95b80bcd"/>
  </ds:schemaRefs>
</ds:datastoreItem>
</file>

<file path=customXml/itemProps3.xml><?xml version="1.0" encoding="utf-8"?>
<ds:datastoreItem xmlns:ds="http://schemas.openxmlformats.org/officeDocument/2006/customXml" ds:itemID="{7F9CE1CE-AE9C-47A2-B16C-3EC99C7E29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af47d8-89eb-4600-873c-d6d574f19b1d"/>
    <ds:schemaRef ds:uri="07f433c0-8776-41e3-a45e-98ab95b80b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TotalTime>
  <Words>1172</Words>
  <Application>Microsoft Macintosh PowerPoint</Application>
  <PresentationFormat>On-screen Show (16:9)</PresentationFormat>
  <Paragraphs>146</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Open Sans Light</vt:lpstr>
      <vt:lpstr>PT Sans</vt:lpstr>
      <vt:lpstr>Quattrocento Sans</vt:lpstr>
      <vt:lpstr>Roboto</vt:lpstr>
      <vt:lpstr>Calibri</vt:lpstr>
      <vt:lpstr>Arial</vt:lpstr>
      <vt:lpstr>Helvetica Neue</vt:lpstr>
      <vt:lpstr>Segoe UI Historic</vt:lpstr>
      <vt:lpstr>Simple Light</vt:lpstr>
      <vt:lpstr>PowerPoint Presentation</vt:lpstr>
      <vt:lpstr>Mission of the FinOps Foundation (F2)</vt:lpstr>
      <vt:lpstr>FinOps membership growing fast...</vt:lpstr>
      <vt:lpstr>Code of Conduct</vt:lpstr>
      <vt:lpstr>PowerPoint Presentation</vt:lpstr>
      <vt:lpstr>PowerPoint Presentation</vt:lpstr>
      <vt:lpstr>PowerPoint Presentation</vt:lpstr>
      <vt:lpstr>PowerPoint Presentation</vt:lpstr>
      <vt:lpstr>PowerPoint Presentation</vt:lpstr>
      <vt:lpstr>Through 2020, 80% of organizations will initially overshoot their IaaS budget, due to a lack of cloud cost optimization governance and misguided upfront cloud spend commitments. </vt:lpstr>
      <vt:lpstr>Icon Slide</vt:lpstr>
      <vt:lpstr>FinOps brings financial accountability to variable cloud spend with:</vt:lpstr>
      <vt:lpstr>FinOps Lifecycle Action Loop</vt:lpstr>
      <vt:lpstr>FinOps Lifecycle Maturity</vt:lpstr>
      <vt:lpstr>How Do Others FinOps?</vt:lpstr>
      <vt:lpstr>FinOps Certification </vt:lpstr>
      <vt:lpstr>PowerPoint Presentation</vt:lpstr>
      <vt:lpstr>Final Questions</vt:lpstr>
      <vt:lpstr>Thank you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FinOps Certification Workshop  Welcome Survey: Why are you moving to Cloud?  Using your device of choice (Smartphone, Tablet, or Laptop) go to Menti.com</dc:title>
  <cp:lastModifiedBy>J.R. Storment</cp:lastModifiedBy>
  <cp:revision>13</cp:revision>
  <dcterms:modified xsi:type="dcterms:W3CDTF">2020-06-18T21:26:15Z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0x010100E893632A436636449DA2F3C6535EA1C8</vt:lpwstr>
  </property>
</Properties>
</file>